
<file path=[Content_Types].xml><?xml version="1.0" encoding="utf-8"?>
<Types xmlns="http://schemas.openxmlformats.org/package/2006/content-types">
  <Default Extension="bin" ContentType="application/vnd.openxmlformats-officedocument.oleObject"/>
  <Default Extension="png" ContentType="image/png"/>
  <Default Extension="rels" ContentType="application/vnd.openxmlformats-package.relationships+xml"/>
  <Default Extension="svg" ContentType="image/svg+xml"/>
  <Default Extension="wdp" ContentType="image/vnd.ms-photo"/>
  <Default Extension="wmf" ContentType="image/x-wmf"/>
  <Default Extension="xlsx" ContentType="application/vnd.openxmlformats-officedocument.spreadsheetml.sheet"/>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0" r:id="rId1"/>
    <p:sldMasterId id="2147483665" r:id="rId2"/>
    <p:sldMasterId id="2147483648" r:id="rId3"/>
    <p:sldMasterId id="2147484028" r:id="rId4"/>
  </p:sldMasterIdLst>
  <p:notesMasterIdLst>
    <p:notesMasterId r:id="rId36"/>
  </p:notesMasterIdLst>
  <p:sldIdLst>
    <p:sldId id="339" r:id="rId5"/>
    <p:sldId id="495" r:id="rId6"/>
    <p:sldId id="525" r:id="rId7"/>
    <p:sldId id="526" r:id="rId8"/>
    <p:sldId id="528" r:id="rId9"/>
    <p:sldId id="411" r:id="rId10"/>
    <p:sldId id="480" r:id="rId11"/>
    <p:sldId id="481" r:id="rId12"/>
    <p:sldId id="494" r:id="rId13"/>
    <p:sldId id="513" r:id="rId14"/>
    <p:sldId id="514" r:id="rId15"/>
    <p:sldId id="529" r:id="rId16"/>
    <p:sldId id="488" r:id="rId17"/>
    <p:sldId id="489" r:id="rId18"/>
    <p:sldId id="493" r:id="rId19"/>
    <p:sldId id="530" r:id="rId20"/>
    <p:sldId id="306" r:id="rId21"/>
    <p:sldId id="328" r:id="rId22"/>
    <p:sldId id="308" r:id="rId23"/>
    <p:sldId id="531" r:id="rId24"/>
    <p:sldId id="256" r:id="rId25"/>
    <p:sldId id="532" r:id="rId26"/>
    <p:sldId id="523" r:id="rId27"/>
    <p:sldId id="533" r:id="rId28"/>
    <p:sldId id="258" r:id="rId29"/>
    <p:sldId id="534" r:id="rId30"/>
    <p:sldId id="257" r:id="rId31"/>
    <p:sldId id="535" r:id="rId32"/>
    <p:sldId id="487" r:id="rId33"/>
    <p:sldId id="536" r:id="rId34"/>
    <p:sldId id="502"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3579B61-917F-436D-A228-3C6D7200BFD7}">
          <p14:sldIdLst>
            <p14:sldId id="339"/>
            <p14:sldId id="495"/>
            <p14:sldId id="525"/>
            <p14:sldId id="526"/>
            <p14:sldId id="528"/>
            <p14:sldId id="411"/>
            <p14:sldId id="480"/>
            <p14:sldId id="481"/>
            <p14:sldId id="494"/>
            <p14:sldId id="513"/>
            <p14:sldId id="514"/>
            <p14:sldId id="529"/>
            <p14:sldId id="488"/>
            <p14:sldId id="489"/>
            <p14:sldId id="493"/>
            <p14:sldId id="530"/>
            <p14:sldId id="306"/>
            <p14:sldId id="328"/>
            <p14:sldId id="308"/>
            <p14:sldId id="531"/>
            <p14:sldId id="256"/>
            <p14:sldId id="532"/>
            <p14:sldId id="523"/>
            <p14:sldId id="533"/>
            <p14:sldId id="258"/>
            <p14:sldId id="534"/>
            <p14:sldId id="257"/>
            <p14:sldId id="535"/>
            <p14:sldId id="487"/>
            <p14:sldId id="536"/>
            <p14:sldId id="50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9133C"/>
    <a:srgbClr val="005D38"/>
    <a:srgbClr val="E8DC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47" autoAdjust="0"/>
    <p:restoredTop sz="93716" autoAdjust="0"/>
  </p:normalViewPr>
  <p:slideViewPr>
    <p:cSldViewPr snapToGrid="0">
      <p:cViewPr varScale="1">
        <p:scale>
          <a:sx n="31" d="100"/>
          <a:sy n="31" d="100"/>
        </p:scale>
        <p:origin x="932" y="4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0" d="100"/>
        <a:sy n="6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oleObject" Target="file:///\\Users\tmackinney\Downloads\wia2017-dataappendix-workplace-091817.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4466268274145716"/>
          <c:y val="9.4278080898686042E-2"/>
          <c:w val="0.50571005416607129"/>
          <c:h val="0.83741907049165132"/>
        </c:manualLayout>
      </c:layout>
      <c:barChart>
        <c:barDir val="bar"/>
        <c:grouping val="stacked"/>
        <c:varyColors val="0"/>
        <c:ser>
          <c:idx val="0"/>
          <c:order val="0"/>
          <c:tx>
            <c:strRef>
              <c:f>Sheet1!$B$1</c:f>
              <c:strCache>
                <c:ptCount val="1"/>
                <c:pt idx="0">
                  <c:v>A Lot of Positive Influence</c:v>
                </c:pt>
              </c:strCache>
            </c:strRef>
          </c:tx>
          <c:spPr>
            <a:solidFill>
              <a:srgbClr val="79133C"/>
            </a:solidFill>
          </c:spPr>
          <c:invertIfNegative val="0"/>
          <c:dLbls>
            <c:spPr>
              <a:noFill/>
              <a:ln>
                <a:noFill/>
              </a:ln>
              <a:effectLst/>
            </c:spPr>
            <c:txPr>
              <a:bodyPr wrap="square" lIns="38100" tIns="19050" rIns="38100" bIns="19050" anchor="ctr">
                <a:spAutoFit/>
              </a:bodyPr>
              <a:lstStyle/>
              <a:p>
                <a:pPr>
                  <a:defRPr sz="8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Sheet1!$A$2:$A$7</c:f>
              <c:strCache>
                <c:ptCount val="6"/>
                <c:pt idx="0">
                  <c:v>Comments during a 
telephone town hall</c:v>
                </c:pt>
                <c:pt idx="1">
                  <c:v>Local editorial 
referencing issue 
pending</c:v>
                </c:pt>
                <c:pt idx="2">
                  <c:v>Individualized 
postal letters</c:v>
                </c:pt>
                <c:pt idx="3">
                  <c:v>Individualized 
email messages</c:v>
                </c:pt>
                <c:pt idx="4">
                  <c:v>Contact from 
constituents' reps</c:v>
                </c:pt>
                <c:pt idx="5">
                  <c:v>In-person issue visits 
from constituents</c:v>
                </c:pt>
              </c:strCache>
            </c:strRef>
          </c:cat>
          <c:val>
            <c:numRef>
              <c:f>Sheet1!$B$2:$B$7</c:f>
              <c:numCache>
                <c:formatCode>0%</c:formatCode>
                <c:ptCount val="6"/>
                <c:pt idx="0">
                  <c:v>0.185</c:v>
                </c:pt>
                <c:pt idx="1">
                  <c:v>0.26500000000000001</c:v>
                </c:pt>
                <c:pt idx="2">
                  <c:v>0.27500000000000002</c:v>
                </c:pt>
                <c:pt idx="3">
                  <c:v>0.30499999999999999</c:v>
                </c:pt>
                <c:pt idx="4">
                  <c:v>0.46500000000000002</c:v>
                </c:pt>
                <c:pt idx="5">
                  <c:v>0.54</c:v>
                </c:pt>
              </c:numCache>
            </c:numRef>
          </c:val>
          <c:extLst>
            <c:ext xmlns:c16="http://schemas.microsoft.com/office/drawing/2014/chart" uri="{C3380CC4-5D6E-409C-BE32-E72D297353CC}">
              <c16:uniqueId val="{00000000-FA33-4A87-983B-B8268A87FFC1}"/>
            </c:ext>
          </c:extLst>
        </c:ser>
        <c:ser>
          <c:idx val="1"/>
          <c:order val="1"/>
          <c:tx>
            <c:strRef>
              <c:f>Sheet1!$C$1</c:f>
              <c:strCache>
                <c:ptCount val="1"/>
                <c:pt idx="0">
                  <c:v>Some Influence</c:v>
                </c:pt>
              </c:strCache>
            </c:strRef>
          </c:tx>
          <c:spPr>
            <a:solidFill>
              <a:srgbClr val="005D38"/>
            </a:solidFill>
          </c:spPr>
          <c:invertIfNegative val="0"/>
          <c:dLbls>
            <c:spPr>
              <a:noFill/>
              <a:ln>
                <a:noFill/>
              </a:ln>
              <a:effectLst/>
            </c:spPr>
            <c:txPr>
              <a:bodyPr wrap="square" lIns="38100" tIns="19050" rIns="38100" bIns="19050" anchor="ctr">
                <a:spAutoFit/>
              </a:bodyPr>
              <a:lstStyle/>
              <a:p>
                <a:pPr>
                  <a:defRPr sz="8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Sheet1!$A$2:$A$7</c:f>
              <c:strCache>
                <c:ptCount val="6"/>
                <c:pt idx="0">
                  <c:v>Comments during a 
telephone town hall</c:v>
                </c:pt>
                <c:pt idx="1">
                  <c:v>Local editorial 
referencing issue 
pending</c:v>
                </c:pt>
                <c:pt idx="2">
                  <c:v>Individualized 
postal letters</c:v>
                </c:pt>
                <c:pt idx="3">
                  <c:v>Individualized 
email messages</c:v>
                </c:pt>
                <c:pt idx="4">
                  <c:v>Contact from 
constituents' reps</c:v>
                </c:pt>
                <c:pt idx="5">
                  <c:v>In-person issue visits 
from constituents</c:v>
                </c:pt>
              </c:strCache>
            </c:strRef>
          </c:cat>
          <c:val>
            <c:numRef>
              <c:f>Sheet1!$C$2:$C$7</c:f>
              <c:numCache>
                <c:formatCode>0%</c:formatCode>
                <c:ptCount val="6"/>
                <c:pt idx="0">
                  <c:v>0.68500000000000005</c:v>
                </c:pt>
                <c:pt idx="1">
                  <c:v>0.60499999999999998</c:v>
                </c:pt>
                <c:pt idx="2">
                  <c:v>0.60099999999999998</c:v>
                </c:pt>
                <c:pt idx="3">
                  <c:v>0.61499999999999999</c:v>
                </c:pt>
                <c:pt idx="4">
                  <c:v>0.47499999999999998</c:v>
                </c:pt>
                <c:pt idx="5">
                  <c:v>0.4</c:v>
                </c:pt>
              </c:numCache>
            </c:numRef>
          </c:val>
          <c:extLst>
            <c:ext xmlns:c16="http://schemas.microsoft.com/office/drawing/2014/chart" uri="{C3380CC4-5D6E-409C-BE32-E72D297353CC}">
              <c16:uniqueId val="{00000001-FA33-4A87-983B-B8268A87FFC1}"/>
            </c:ext>
          </c:extLst>
        </c:ser>
        <c:dLbls>
          <c:showLegendKey val="0"/>
          <c:showVal val="0"/>
          <c:showCatName val="0"/>
          <c:showSerName val="0"/>
          <c:showPercent val="0"/>
          <c:showBubbleSize val="0"/>
        </c:dLbls>
        <c:gapWidth val="75"/>
        <c:overlap val="100"/>
        <c:axId val="106452096"/>
        <c:axId val="106453632"/>
      </c:barChart>
      <c:catAx>
        <c:axId val="106452096"/>
        <c:scaling>
          <c:orientation val="minMax"/>
        </c:scaling>
        <c:delete val="0"/>
        <c:axPos val="l"/>
        <c:numFmt formatCode="General" sourceLinked="0"/>
        <c:majorTickMark val="none"/>
        <c:minorTickMark val="none"/>
        <c:tickLblPos val="nextTo"/>
        <c:txPr>
          <a:bodyPr/>
          <a:lstStyle/>
          <a:p>
            <a:pPr>
              <a:defRPr sz="800">
                <a:latin typeface="Verdana" panose="020B0604030504040204" pitchFamily="34" charset="0"/>
                <a:ea typeface="Verdana" panose="020B0604030504040204" pitchFamily="34" charset="0"/>
              </a:defRPr>
            </a:pPr>
            <a:endParaRPr lang="en-US"/>
          </a:p>
        </c:txPr>
        <c:crossAx val="106453632"/>
        <c:crosses val="autoZero"/>
        <c:auto val="1"/>
        <c:lblAlgn val="ctr"/>
        <c:lblOffset val="100"/>
        <c:noMultiLvlLbl val="0"/>
      </c:catAx>
      <c:valAx>
        <c:axId val="106453632"/>
        <c:scaling>
          <c:orientation val="minMax"/>
          <c:max val="1"/>
        </c:scaling>
        <c:delete val="1"/>
        <c:axPos val="b"/>
        <c:numFmt formatCode="0%" sourceLinked="1"/>
        <c:majorTickMark val="none"/>
        <c:minorTickMark val="none"/>
        <c:tickLblPos val="nextTo"/>
        <c:crossAx val="106452096"/>
        <c:crosses val="autoZero"/>
        <c:crossBetween val="between"/>
        <c:majorUnit val="0.5"/>
      </c:valAx>
    </c:plotArea>
    <c:plotVisOnly val="1"/>
    <c:dispBlanksAs val="gap"/>
    <c:showDLblsOverMax val="0"/>
  </c:chart>
  <c:txPr>
    <a:bodyPr/>
    <a:lstStyle/>
    <a:p>
      <a:pPr>
        <a:defRPr sz="700">
          <a:latin typeface="Verdana" panose="020B0604030504040204" pitchFamily="34" charset="0"/>
          <a:ea typeface="Verdana" panose="020B0604030504040204" pitchFamily="34" charset="0"/>
          <a:cs typeface="Verdana" panose="020B0604030504040204" pitchFamily="34" charset="0"/>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spPr>
            <a:solidFill>
              <a:srgbClr val="79133C"/>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'TABLE-WORKPLACE'!$M$268:$M$276</c:f>
              <c:strCache>
                <c:ptCount val="9"/>
                <c:pt idx="0">
                  <c:v>A leader or representative of a constituent group</c:v>
                </c:pt>
                <c:pt idx="1">
                  <c:v>Multiple constituents affiliated with a specific group/cause</c:v>
                </c:pt>
                <c:pt idx="2">
                  <c:v>The official account of a group that represents constituents</c:v>
                </c:pt>
                <c:pt idx="3">
                  <c:v>Multiple constituents not affiliated with specific group/cause</c:v>
                </c:pt>
                <c:pt idx="4">
                  <c:v>A single constituent affiliated with a specific group/cause</c:v>
                </c:pt>
                <c:pt idx="5">
                  <c:v>A single constituent not affiliated with specific group/cause</c:v>
                </c:pt>
                <c:pt idx="6">
                  <c:v>Social media comments in general</c:v>
                </c:pt>
                <c:pt idx="7">
                  <c:v>Multiple individuals with unclear constituent status</c:v>
                </c:pt>
                <c:pt idx="8">
                  <c:v>A single individual with unclear constituent status</c:v>
                </c:pt>
              </c:strCache>
            </c:strRef>
          </c:cat>
          <c:val>
            <c:numRef>
              <c:f>'TABLE-WORKPLACE'!$N$268:$N$276</c:f>
              <c:numCache>
                <c:formatCode>0%</c:formatCode>
                <c:ptCount val="9"/>
                <c:pt idx="0">
                  <c:v>0.625</c:v>
                </c:pt>
                <c:pt idx="1">
                  <c:v>0.57931034482758625</c:v>
                </c:pt>
                <c:pt idx="2">
                  <c:v>0.65492957746478875</c:v>
                </c:pt>
                <c:pt idx="3">
                  <c:v>0.54109589041095896</c:v>
                </c:pt>
                <c:pt idx="4">
                  <c:v>0.62937062937062938</c:v>
                </c:pt>
                <c:pt idx="5">
                  <c:v>0.54609929078014185</c:v>
                </c:pt>
                <c:pt idx="6">
                  <c:v>0.4825174825174825</c:v>
                </c:pt>
                <c:pt idx="7">
                  <c:v>0.2805755395683453</c:v>
                </c:pt>
                <c:pt idx="8">
                  <c:v>0.16312056737588654</c:v>
                </c:pt>
              </c:numCache>
            </c:numRef>
          </c:val>
          <c:extLst>
            <c:ext xmlns:c16="http://schemas.microsoft.com/office/drawing/2014/chart" uri="{C3380CC4-5D6E-409C-BE32-E72D297353CC}">
              <c16:uniqueId val="{00000000-E5F9-7641-9FD5-5428A7A6C7F3}"/>
            </c:ext>
          </c:extLst>
        </c:ser>
        <c:ser>
          <c:idx val="1"/>
          <c:order val="1"/>
          <c:spPr>
            <a:solidFill>
              <a:srgbClr val="005D38"/>
            </a:solidFill>
            <a:ln>
              <a:noFill/>
            </a:ln>
            <a:effectLst/>
          </c:spPr>
          <c:invertIfNegative val="0"/>
          <c:dLbls>
            <c:dLbl>
              <c:idx val="6"/>
              <c:layout>
                <c:manualLayout>
                  <c:x val="-1.5406612032636898E-2"/>
                  <c:y val="1.0171916564296232E-16"/>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E5F9-7641-9FD5-5428A7A6C7F3}"/>
                </c:ext>
              </c:extLst>
            </c:dLbl>
            <c:dLbl>
              <c:idx val="8"/>
              <c:layout>
                <c:manualLayout>
                  <c:x val="-1.2325289626109428E-2"/>
                  <c:y val="2.1844024500818414E-7"/>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E5F9-7641-9FD5-5428A7A6C7F3}"/>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'TABLE-WORKPLACE'!$M$268:$M$276</c:f>
              <c:strCache>
                <c:ptCount val="9"/>
                <c:pt idx="0">
                  <c:v>A leader or representative of a constituent group</c:v>
                </c:pt>
                <c:pt idx="1">
                  <c:v>Multiple constituents affiliated with a specific group/cause</c:v>
                </c:pt>
                <c:pt idx="2">
                  <c:v>The official account of a group that represents constituents</c:v>
                </c:pt>
                <c:pt idx="3">
                  <c:v>Multiple constituents not affiliated with specific group/cause</c:v>
                </c:pt>
                <c:pt idx="4">
                  <c:v>A single constituent affiliated with a specific group/cause</c:v>
                </c:pt>
                <c:pt idx="5">
                  <c:v>A single constituent not affiliated with specific group/cause</c:v>
                </c:pt>
                <c:pt idx="6">
                  <c:v>Social media comments in general</c:v>
                </c:pt>
                <c:pt idx="7">
                  <c:v>Multiple individuals with unclear constituent status</c:v>
                </c:pt>
                <c:pt idx="8">
                  <c:v>A single individual with unclear constituent status</c:v>
                </c:pt>
              </c:strCache>
            </c:strRef>
          </c:cat>
          <c:val>
            <c:numRef>
              <c:f>'TABLE-WORKPLACE'!$O$268:$O$276</c:f>
              <c:numCache>
                <c:formatCode>0%</c:formatCode>
                <c:ptCount val="9"/>
                <c:pt idx="0">
                  <c:v>0.2638888888888889</c:v>
                </c:pt>
                <c:pt idx="1">
                  <c:v>0.28965517241379313</c:v>
                </c:pt>
                <c:pt idx="2">
                  <c:v>0.19718309859154928</c:v>
                </c:pt>
                <c:pt idx="3">
                  <c:v>0.26712328767123289</c:v>
                </c:pt>
                <c:pt idx="4">
                  <c:v>6.2937062937062943E-2</c:v>
                </c:pt>
                <c:pt idx="5">
                  <c:v>4.9645390070921988E-2</c:v>
                </c:pt>
                <c:pt idx="6">
                  <c:v>2.7972027972027972E-2</c:v>
                </c:pt>
                <c:pt idx="7">
                  <c:v>5.7553956834532377E-2</c:v>
                </c:pt>
                <c:pt idx="8">
                  <c:v>1.4184397163120567E-2</c:v>
                </c:pt>
              </c:numCache>
            </c:numRef>
          </c:val>
          <c:extLst>
            <c:ext xmlns:c16="http://schemas.microsoft.com/office/drawing/2014/chart" uri="{C3380CC4-5D6E-409C-BE32-E72D297353CC}">
              <c16:uniqueId val="{00000001-E5F9-7641-9FD5-5428A7A6C7F3}"/>
            </c:ext>
          </c:extLst>
        </c:ser>
        <c:dLbls>
          <c:showLegendKey val="0"/>
          <c:showVal val="0"/>
          <c:showCatName val="0"/>
          <c:showSerName val="0"/>
          <c:showPercent val="0"/>
          <c:showBubbleSize val="0"/>
        </c:dLbls>
        <c:gapWidth val="150"/>
        <c:overlap val="100"/>
        <c:axId val="122316512"/>
        <c:axId val="122318208"/>
      </c:barChart>
      <c:catAx>
        <c:axId val="122316512"/>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22318208"/>
        <c:crosses val="autoZero"/>
        <c:auto val="1"/>
        <c:lblAlgn val="ctr"/>
        <c:lblOffset val="100"/>
        <c:noMultiLvlLbl val="0"/>
      </c:catAx>
      <c:valAx>
        <c:axId val="122318208"/>
        <c:scaling>
          <c:orientation val="minMax"/>
          <c:max val="0.9"/>
        </c:scaling>
        <c:delete val="1"/>
        <c:axPos val="t"/>
        <c:numFmt formatCode="0%" sourceLinked="1"/>
        <c:majorTickMark val="none"/>
        <c:minorTickMark val="none"/>
        <c:tickLblPos val="nextTo"/>
        <c:crossAx val="1223165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ABA242-444B-4060-BD8B-9C29D8296A6B}" type="datetimeFigureOut">
              <a:rPr lang="en-US" smtClean="0"/>
              <a:t>5/21/2021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C18C5B-471D-418D-B070-449B768C4E24}" type="slidenum">
              <a:rPr lang="en-US" smtClean="0"/>
              <a:t>‹#›</a:t>
            </a:fld>
            <a:endParaRPr lang="en-US"/>
          </a:p>
        </p:txBody>
      </p:sp>
    </p:spTree>
    <p:extLst>
      <p:ext uri="{BB962C8B-B14F-4D97-AF65-F5344CB8AC3E}">
        <p14:creationId xmlns:p14="http://schemas.microsoft.com/office/powerpoint/2010/main" val="3261357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3B8DE00-D8FE-394A-A2E7-6435EE5C1BA4}"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5556968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endParaRPr lang="en-US" altLang="en-US">
              <a:ea typeface="MS PGothic" charset="-128"/>
            </a:endParaRPr>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Light" charset="0"/>
                <a:ea typeface="MS PGothic" charset="-128"/>
              </a:defRPr>
            </a:lvl1pPr>
            <a:lvl2pPr marL="742950" indent="-285750">
              <a:defRPr>
                <a:solidFill>
                  <a:schemeClr val="tx1"/>
                </a:solidFill>
                <a:latin typeface="Calibri Light" charset="0"/>
                <a:ea typeface="MS PGothic" charset="-128"/>
              </a:defRPr>
            </a:lvl2pPr>
            <a:lvl3pPr marL="1143000" indent="-228600">
              <a:defRPr>
                <a:solidFill>
                  <a:schemeClr val="tx1"/>
                </a:solidFill>
                <a:latin typeface="Calibri Light" charset="0"/>
                <a:ea typeface="MS PGothic" charset="-128"/>
              </a:defRPr>
            </a:lvl3pPr>
            <a:lvl4pPr marL="1600200" indent="-228600">
              <a:defRPr>
                <a:solidFill>
                  <a:schemeClr val="tx1"/>
                </a:solidFill>
                <a:latin typeface="Calibri Light" charset="0"/>
                <a:ea typeface="MS PGothic" charset="-128"/>
              </a:defRPr>
            </a:lvl4pPr>
            <a:lvl5pPr marL="2057400" indent="-228600">
              <a:defRPr>
                <a:solidFill>
                  <a:schemeClr val="tx1"/>
                </a:solidFill>
                <a:latin typeface="Calibri Light" charset="0"/>
                <a:ea typeface="MS PGothic" charset="-128"/>
              </a:defRPr>
            </a:lvl5pPr>
            <a:lvl6pPr marL="2514600" indent="-228600" eaLnBrk="0" fontAlgn="base" hangingPunct="0">
              <a:spcBef>
                <a:spcPct val="0"/>
              </a:spcBef>
              <a:spcAft>
                <a:spcPct val="0"/>
              </a:spcAft>
              <a:defRPr>
                <a:solidFill>
                  <a:schemeClr val="tx1"/>
                </a:solidFill>
                <a:latin typeface="Calibri Light" charset="0"/>
                <a:ea typeface="MS PGothic" charset="-128"/>
              </a:defRPr>
            </a:lvl6pPr>
            <a:lvl7pPr marL="2971800" indent="-228600" eaLnBrk="0" fontAlgn="base" hangingPunct="0">
              <a:spcBef>
                <a:spcPct val="0"/>
              </a:spcBef>
              <a:spcAft>
                <a:spcPct val="0"/>
              </a:spcAft>
              <a:defRPr>
                <a:solidFill>
                  <a:schemeClr val="tx1"/>
                </a:solidFill>
                <a:latin typeface="Calibri Light" charset="0"/>
                <a:ea typeface="MS PGothic" charset="-128"/>
              </a:defRPr>
            </a:lvl7pPr>
            <a:lvl8pPr marL="3429000" indent="-228600" eaLnBrk="0" fontAlgn="base" hangingPunct="0">
              <a:spcBef>
                <a:spcPct val="0"/>
              </a:spcBef>
              <a:spcAft>
                <a:spcPct val="0"/>
              </a:spcAft>
              <a:defRPr>
                <a:solidFill>
                  <a:schemeClr val="tx1"/>
                </a:solidFill>
                <a:latin typeface="Calibri Light" charset="0"/>
                <a:ea typeface="MS PGothic" charset="-128"/>
              </a:defRPr>
            </a:lvl8pPr>
            <a:lvl9pPr marL="3886200" indent="-228600" eaLnBrk="0" fontAlgn="base" hangingPunct="0">
              <a:spcBef>
                <a:spcPct val="0"/>
              </a:spcBef>
              <a:spcAft>
                <a:spcPct val="0"/>
              </a:spcAft>
              <a:defRPr>
                <a:solidFill>
                  <a:schemeClr val="tx1"/>
                </a:solidFill>
                <a:latin typeface="Calibri Light" charset="0"/>
                <a:ea typeface="MS PGothic"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DC47339-EDBA-0E4B-A3E2-2AF4A4056EE7}" type="slidenum">
              <a:rPr kumimoji="0" lang="en-US" altLang="en-US" sz="1200" b="0" i="0" u="none" strike="noStrike" kern="1200" cap="none" spc="0" normalizeH="0" baseline="0" noProof="0">
                <a:ln>
                  <a:noFill/>
                </a:ln>
                <a:solidFill>
                  <a:prstClr val="black"/>
                </a:solidFill>
                <a:effectLst/>
                <a:uLnTx/>
                <a:uFillTx/>
                <a:latin typeface="Calibri" charset="0"/>
                <a:ea typeface="MS PGothic"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prstClr val="black"/>
              </a:solidFill>
              <a:effectLst/>
              <a:uLnTx/>
              <a:uFillTx/>
              <a:latin typeface="Calibri" charset="0"/>
              <a:ea typeface="MS PGothic" charset="-128"/>
              <a:cs typeface="+mn-cs"/>
            </a:endParaRPr>
          </a:p>
        </p:txBody>
      </p:sp>
    </p:spTree>
    <p:extLst>
      <p:ext uri="{BB962C8B-B14F-4D97-AF65-F5344CB8AC3E}">
        <p14:creationId xmlns:p14="http://schemas.microsoft.com/office/powerpoint/2010/main" val="679883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endParaRPr lang="en-US" altLang="en-US">
              <a:ea typeface="MS PGothic" charset="-128"/>
            </a:endParaRPr>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Light" charset="0"/>
                <a:ea typeface="MS PGothic" charset="-128"/>
              </a:defRPr>
            </a:lvl1pPr>
            <a:lvl2pPr marL="742950" indent="-285750">
              <a:defRPr>
                <a:solidFill>
                  <a:schemeClr val="tx1"/>
                </a:solidFill>
                <a:latin typeface="Calibri Light" charset="0"/>
                <a:ea typeface="MS PGothic" charset="-128"/>
              </a:defRPr>
            </a:lvl2pPr>
            <a:lvl3pPr marL="1143000" indent="-228600">
              <a:defRPr>
                <a:solidFill>
                  <a:schemeClr val="tx1"/>
                </a:solidFill>
                <a:latin typeface="Calibri Light" charset="0"/>
                <a:ea typeface="MS PGothic" charset="-128"/>
              </a:defRPr>
            </a:lvl3pPr>
            <a:lvl4pPr marL="1600200" indent="-228600">
              <a:defRPr>
                <a:solidFill>
                  <a:schemeClr val="tx1"/>
                </a:solidFill>
                <a:latin typeface="Calibri Light" charset="0"/>
                <a:ea typeface="MS PGothic" charset="-128"/>
              </a:defRPr>
            </a:lvl4pPr>
            <a:lvl5pPr marL="2057400" indent="-228600">
              <a:defRPr>
                <a:solidFill>
                  <a:schemeClr val="tx1"/>
                </a:solidFill>
                <a:latin typeface="Calibri Light" charset="0"/>
                <a:ea typeface="MS PGothic" charset="-128"/>
              </a:defRPr>
            </a:lvl5pPr>
            <a:lvl6pPr marL="2514600" indent="-228600" eaLnBrk="0" fontAlgn="base" hangingPunct="0">
              <a:spcBef>
                <a:spcPct val="0"/>
              </a:spcBef>
              <a:spcAft>
                <a:spcPct val="0"/>
              </a:spcAft>
              <a:defRPr>
                <a:solidFill>
                  <a:schemeClr val="tx1"/>
                </a:solidFill>
                <a:latin typeface="Calibri Light" charset="0"/>
                <a:ea typeface="MS PGothic" charset="-128"/>
              </a:defRPr>
            </a:lvl6pPr>
            <a:lvl7pPr marL="2971800" indent="-228600" eaLnBrk="0" fontAlgn="base" hangingPunct="0">
              <a:spcBef>
                <a:spcPct val="0"/>
              </a:spcBef>
              <a:spcAft>
                <a:spcPct val="0"/>
              </a:spcAft>
              <a:defRPr>
                <a:solidFill>
                  <a:schemeClr val="tx1"/>
                </a:solidFill>
                <a:latin typeface="Calibri Light" charset="0"/>
                <a:ea typeface="MS PGothic" charset="-128"/>
              </a:defRPr>
            </a:lvl7pPr>
            <a:lvl8pPr marL="3429000" indent="-228600" eaLnBrk="0" fontAlgn="base" hangingPunct="0">
              <a:spcBef>
                <a:spcPct val="0"/>
              </a:spcBef>
              <a:spcAft>
                <a:spcPct val="0"/>
              </a:spcAft>
              <a:defRPr>
                <a:solidFill>
                  <a:schemeClr val="tx1"/>
                </a:solidFill>
                <a:latin typeface="Calibri Light" charset="0"/>
                <a:ea typeface="MS PGothic" charset="-128"/>
              </a:defRPr>
            </a:lvl8pPr>
            <a:lvl9pPr marL="3886200" indent="-228600" eaLnBrk="0" fontAlgn="base" hangingPunct="0">
              <a:spcBef>
                <a:spcPct val="0"/>
              </a:spcBef>
              <a:spcAft>
                <a:spcPct val="0"/>
              </a:spcAft>
              <a:defRPr>
                <a:solidFill>
                  <a:schemeClr val="tx1"/>
                </a:solidFill>
                <a:latin typeface="Calibri Light" charset="0"/>
                <a:ea typeface="MS PGothic"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B85B780-BCAA-4E41-B9E7-B6DC56381BAF}" type="slidenum">
              <a:rPr kumimoji="0" lang="en-US" altLang="en-US" sz="1200" b="0" i="0" u="none" strike="noStrike" kern="1200" cap="none" spc="0" normalizeH="0" baseline="0" noProof="0">
                <a:ln>
                  <a:noFill/>
                </a:ln>
                <a:solidFill>
                  <a:prstClr val="black"/>
                </a:solidFill>
                <a:effectLst/>
                <a:uLnTx/>
                <a:uFillTx/>
                <a:latin typeface="Calibri" charset="0"/>
                <a:ea typeface="MS PGothic"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prstClr val="black"/>
              </a:solidFill>
              <a:effectLst/>
              <a:uLnTx/>
              <a:uFillTx/>
              <a:latin typeface="Calibri" charset="0"/>
              <a:ea typeface="MS PGothic" charset="-128"/>
              <a:cs typeface="+mn-cs"/>
            </a:endParaRPr>
          </a:p>
        </p:txBody>
      </p:sp>
    </p:spTree>
    <p:extLst>
      <p:ext uri="{BB962C8B-B14F-4D97-AF65-F5344CB8AC3E}">
        <p14:creationId xmlns:p14="http://schemas.microsoft.com/office/powerpoint/2010/main" val="17512147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Slide Image Placeholder 1">
            <a:extLst>
              <a:ext uri="{FF2B5EF4-FFF2-40B4-BE49-F238E27FC236}">
                <a16:creationId xmlns:a16="http://schemas.microsoft.com/office/drawing/2014/main" id="{2C60FF02-1D0E-4142-B358-E2BE83A214C9}"/>
              </a:ext>
            </a:extLst>
          </p:cNvPr>
          <p:cNvSpPr>
            <a:spLocks noGrp="1" noRot="1" noChangeAspect="1"/>
          </p:cNvSpPr>
          <p:nvPr>
            <p:ph type="sldImg"/>
          </p:nvPr>
        </p:nvSpPr>
        <p:spPr bwMode="auto">
          <a:xfrm>
            <a:off x="738188" y="1152525"/>
            <a:ext cx="5534025" cy="3113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4" name="Notes Placeholder 2">
            <a:extLst>
              <a:ext uri="{FF2B5EF4-FFF2-40B4-BE49-F238E27FC236}">
                <a16:creationId xmlns:a16="http://schemas.microsoft.com/office/drawing/2014/main" id="{44CDF89C-A221-4827-B168-1FA626F5A5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8195" name="Slide Number Placeholder 3">
            <a:extLst>
              <a:ext uri="{FF2B5EF4-FFF2-40B4-BE49-F238E27FC236}">
                <a16:creationId xmlns:a16="http://schemas.microsoft.com/office/drawing/2014/main" id="{1308476B-3752-4197-93E1-E4B226F0CC4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Calibri Light" panose="020F0302020204030204" pitchFamily="34" charset="0"/>
                <a:ea typeface="MS PGothic" panose="020B0600070205080204" pitchFamily="34" charset="-128"/>
              </a:defRPr>
            </a:lvl1pPr>
            <a:lvl2pPr marL="742950" indent="-285750">
              <a:defRPr sz="2400">
                <a:solidFill>
                  <a:schemeClr val="tx1"/>
                </a:solidFill>
                <a:latin typeface="Calibri Light" panose="020F0302020204030204" pitchFamily="34" charset="0"/>
                <a:ea typeface="MS PGothic" panose="020B0600070205080204" pitchFamily="34" charset="-128"/>
              </a:defRPr>
            </a:lvl2pPr>
            <a:lvl3pPr marL="1143000" indent="-228600">
              <a:defRPr sz="2400">
                <a:solidFill>
                  <a:schemeClr val="tx1"/>
                </a:solidFill>
                <a:latin typeface="Calibri Light" panose="020F0302020204030204" pitchFamily="34" charset="0"/>
                <a:ea typeface="MS PGothic" panose="020B0600070205080204" pitchFamily="34" charset="-128"/>
              </a:defRPr>
            </a:lvl3pPr>
            <a:lvl4pPr marL="1600200" indent="-228600">
              <a:defRPr sz="2400">
                <a:solidFill>
                  <a:schemeClr val="tx1"/>
                </a:solidFill>
                <a:latin typeface="Calibri Light" panose="020F0302020204030204" pitchFamily="34" charset="0"/>
                <a:ea typeface="MS PGothic" panose="020B0600070205080204" pitchFamily="34" charset="-128"/>
              </a:defRPr>
            </a:lvl4pPr>
            <a:lvl5pPr marL="2057400" indent="-228600">
              <a:defRPr sz="2400">
                <a:solidFill>
                  <a:schemeClr val="tx1"/>
                </a:solidFill>
                <a:latin typeface="Calibri Light" panose="020F03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Light" panose="020F03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Light" panose="020F03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Light" panose="020F03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Light" panose="020F0302020204030204" pitchFamily="34" charset="0"/>
                <a:ea typeface="MS PGothic" panose="020B0600070205080204" pitchFamily="34" charset="-128"/>
              </a:defRPr>
            </a:lvl9pPr>
          </a:lstStyle>
          <a:p>
            <a:fld id="{67D117FD-1538-447D-80EB-3116ED3D7B1B}" type="slidenum">
              <a:rPr lang="en-US" altLang="en-US" sz="1200">
                <a:latin typeface="Calibri" panose="020F0502020204030204" pitchFamily="34" charset="0"/>
              </a:rPr>
              <a:pPr/>
              <a:t>9</a:t>
            </a:fld>
            <a:endParaRPr lang="en-US" altLang="en-US" sz="1200">
              <a:latin typeface="Calibri" panose="020F0502020204030204" pitchFamily="34" charset="0"/>
            </a:endParaRPr>
          </a:p>
        </p:txBody>
      </p:sp>
    </p:spTree>
    <p:extLst>
      <p:ext uri="{BB962C8B-B14F-4D97-AF65-F5344CB8AC3E}">
        <p14:creationId xmlns:p14="http://schemas.microsoft.com/office/powerpoint/2010/main" val="25887679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556A13F-28BC-9E49-9D0E-49492B51710C}" type="slidenum">
              <a:rPr lang="en-US" smtClean="0"/>
              <a:t>10</a:t>
            </a:fld>
            <a:endParaRPr lang="en-US" dirty="0"/>
          </a:p>
        </p:txBody>
      </p:sp>
    </p:spTree>
    <p:extLst>
      <p:ext uri="{BB962C8B-B14F-4D97-AF65-F5344CB8AC3E}">
        <p14:creationId xmlns:p14="http://schemas.microsoft.com/office/powerpoint/2010/main" val="2144736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6F1503EC-F3B2-4789-B0E0-2034C7304F34}"/>
              </a:ext>
            </a:extLst>
          </p:cNvPr>
          <p:cNvSpPr>
            <a:spLocks noGrp="1" noRot="1" noChangeAspect="1" noTextEdit="1"/>
          </p:cNvSpPr>
          <p:nvPr>
            <p:ph type="sldImg"/>
          </p:nvPr>
        </p:nvSpPr>
        <p:spPr bwMode="auto">
          <a:xfrm>
            <a:off x="738188" y="1152525"/>
            <a:ext cx="5534025" cy="3113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DB049637-5644-477F-A601-9702F87F9BC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8196" name="Slide Number Placeholder 3">
            <a:extLst>
              <a:ext uri="{FF2B5EF4-FFF2-40B4-BE49-F238E27FC236}">
                <a16:creationId xmlns:a16="http://schemas.microsoft.com/office/drawing/2014/main" id="{DD844840-94C6-4338-81AF-5F857EE654F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Light" panose="020F0302020204030204" pitchFamily="34" charset="0"/>
                <a:ea typeface="MS PGothic" panose="020B0600070205080204" pitchFamily="34" charset="-128"/>
              </a:defRPr>
            </a:lvl1pPr>
            <a:lvl2pPr marL="742950" indent="-285750">
              <a:defRPr>
                <a:solidFill>
                  <a:schemeClr val="tx1"/>
                </a:solidFill>
                <a:latin typeface="Calibri Light" panose="020F0302020204030204" pitchFamily="34" charset="0"/>
                <a:ea typeface="MS PGothic" panose="020B0600070205080204" pitchFamily="34" charset="-128"/>
              </a:defRPr>
            </a:lvl2pPr>
            <a:lvl3pPr marL="1143000" indent="-228600">
              <a:defRPr>
                <a:solidFill>
                  <a:schemeClr val="tx1"/>
                </a:solidFill>
                <a:latin typeface="Calibri Light" panose="020F0302020204030204" pitchFamily="34" charset="0"/>
                <a:ea typeface="MS PGothic" panose="020B0600070205080204" pitchFamily="34" charset="-128"/>
              </a:defRPr>
            </a:lvl3pPr>
            <a:lvl4pPr marL="1600200" indent="-228600">
              <a:defRPr>
                <a:solidFill>
                  <a:schemeClr val="tx1"/>
                </a:solidFill>
                <a:latin typeface="Calibri Light" panose="020F0302020204030204" pitchFamily="34" charset="0"/>
                <a:ea typeface="MS PGothic" panose="020B0600070205080204" pitchFamily="34" charset="-128"/>
              </a:defRPr>
            </a:lvl4pPr>
            <a:lvl5pPr marL="2057400" indent="-228600">
              <a:defRPr>
                <a:solidFill>
                  <a:schemeClr val="tx1"/>
                </a:solidFill>
                <a:latin typeface="Calibri Light" panose="020F03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Light" panose="020F03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Light" panose="020F03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Light" panose="020F03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Light" panose="020F0302020204030204" pitchFamily="34" charset="0"/>
                <a:ea typeface="MS PGothic" panose="020B0600070205080204" pitchFamily="34" charset="-128"/>
              </a:defRPr>
            </a:lvl9pPr>
          </a:lstStyle>
          <a:p>
            <a:fld id="{637FC940-05A4-477A-8DB8-4EF435FB4FCB}" type="slidenum">
              <a:rPr lang="en-US" altLang="en-US" smtClean="0">
                <a:latin typeface="Calibri" panose="020F0502020204030204" pitchFamily="34" charset="0"/>
              </a:rPr>
              <a:pPr/>
              <a:t>15</a:t>
            </a:fld>
            <a:endParaRPr lang="en-US" altLang="en-US">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Slide Image Placeholder 1"/>
          <p:cNvSpPr>
            <a:spLocks noGrp="1" noRot="1" noChangeAspect="1" noTextEdit="1"/>
          </p:cNvSpPr>
          <p:nvPr>
            <p:ph type="sldImg"/>
          </p:nvPr>
        </p:nvSpPr>
        <p:spPr bwMode="auto">
          <a:xfrm>
            <a:off x="738188" y="1152525"/>
            <a:ext cx="5534025" cy="3113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17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US" altLang="en-US">
              <a:ea typeface="ＭＳ Ｐゴシック" charset="-128"/>
            </a:endParaRPr>
          </a:p>
        </p:txBody>
      </p:sp>
      <p:sp>
        <p:nvSpPr>
          <p:cNvPr id="717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Light" charset="0"/>
                <a:ea typeface="ＭＳ Ｐゴシック" charset="-128"/>
              </a:defRPr>
            </a:lvl1pPr>
            <a:lvl2pPr marL="742950" indent="-285750">
              <a:defRPr>
                <a:solidFill>
                  <a:schemeClr val="tx1"/>
                </a:solidFill>
                <a:latin typeface="Calibri Light" charset="0"/>
                <a:ea typeface="ＭＳ Ｐゴシック" charset="-128"/>
              </a:defRPr>
            </a:lvl2pPr>
            <a:lvl3pPr marL="1143000" indent="-228600">
              <a:defRPr>
                <a:solidFill>
                  <a:schemeClr val="tx1"/>
                </a:solidFill>
                <a:latin typeface="Calibri Light" charset="0"/>
                <a:ea typeface="ＭＳ Ｐゴシック" charset="-128"/>
              </a:defRPr>
            </a:lvl3pPr>
            <a:lvl4pPr marL="1600200" indent="-228600">
              <a:defRPr>
                <a:solidFill>
                  <a:schemeClr val="tx1"/>
                </a:solidFill>
                <a:latin typeface="Calibri Light" charset="0"/>
                <a:ea typeface="ＭＳ Ｐゴシック" charset="-128"/>
              </a:defRPr>
            </a:lvl4pPr>
            <a:lvl5pPr marL="2057400" indent="-228600">
              <a:defRPr>
                <a:solidFill>
                  <a:schemeClr val="tx1"/>
                </a:solidFill>
                <a:latin typeface="Calibri Light" charset="0"/>
                <a:ea typeface="ＭＳ Ｐゴシック" charset="-128"/>
              </a:defRPr>
            </a:lvl5pPr>
            <a:lvl6pPr marL="2514600" indent="-228600" eaLnBrk="0" fontAlgn="base" hangingPunct="0">
              <a:spcBef>
                <a:spcPct val="0"/>
              </a:spcBef>
              <a:spcAft>
                <a:spcPct val="0"/>
              </a:spcAft>
              <a:defRPr>
                <a:solidFill>
                  <a:schemeClr val="tx1"/>
                </a:solidFill>
                <a:latin typeface="Calibri Light" charset="0"/>
                <a:ea typeface="ＭＳ Ｐゴシック" charset="-128"/>
              </a:defRPr>
            </a:lvl6pPr>
            <a:lvl7pPr marL="2971800" indent="-228600" eaLnBrk="0" fontAlgn="base" hangingPunct="0">
              <a:spcBef>
                <a:spcPct val="0"/>
              </a:spcBef>
              <a:spcAft>
                <a:spcPct val="0"/>
              </a:spcAft>
              <a:defRPr>
                <a:solidFill>
                  <a:schemeClr val="tx1"/>
                </a:solidFill>
                <a:latin typeface="Calibri Light" charset="0"/>
                <a:ea typeface="ＭＳ Ｐゴシック" charset="-128"/>
              </a:defRPr>
            </a:lvl7pPr>
            <a:lvl8pPr marL="3429000" indent="-228600" eaLnBrk="0" fontAlgn="base" hangingPunct="0">
              <a:spcBef>
                <a:spcPct val="0"/>
              </a:spcBef>
              <a:spcAft>
                <a:spcPct val="0"/>
              </a:spcAft>
              <a:defRPr>
                <a:solidFill>
                  <a:schemeClr val="tx1"/>
                </a:solidFill>
                <a:latin typeface="Calibri Light" charset="0"/>
                <a:ea typeface="ＭＳ Ｐゴシック" charset="-128"/>
              </a:defRPr>
            </a:lvl8pPr>
            <a:lvl9pPr marL="3886200" indent="-228600" eaLnBrk="0" fontAlgn="base" hangingPunct="0">
              <a:spcBef>
                <a:spcPct val="0"/>
              </a:spcBef>
              <a:spcAft>
                <a:spcPct val="0"/>
              </a:spcAft>
              <a:defRPr>
                <a:solidFill>
                  <a:schemeClr val="tx1"/>
                </a:solidFill>
                <a:latin typeface="Calibri Light" charset="0"/>
                <a:ea typeface="ＭＳ Ｐゴシック" charset="-128"/>
              </a:defRPr>
            </a:lvl9pPr>
          </a:lstStyle>
          <a:p>
            <a:fld id="{4F54E3A3-A977-CC41-868E-8799C3948B68}" type="slidenum">
              <a:rPr lang="en-US" altLang="en-US">
                <a:latin typeface="Calibri" charset="0"/>
              </a:rPr>
              <a:pPr/>
              <a:t>31</a:t>
            </a:fld>
            <a:endParaRPr lang="en-US" altLang="en-US">
              <a:latin typeface="Calibri" charset="0"/>
            </a:endParaRPr>
          </a:p>
        </p:txBody>
      </p:sp>
    </p:spTree>
    <p:extLst>
      <p:ext uri="{BB962C8B-B14F-4D97-AF65-F5344CB8AC3E}">
        <p14:creationId xmlns:p14="http://schemas.microsoft.com/office/powerpoint/2010/main" val="25988457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65760" y="1122363"/>
            <a:ext cx="11460480" cy="1115228"/>
          </a:xfrm>
        </p:spPr>
        <p:txBody>
          <a:bodyPr anchor="b">
            <a:normAutofit/>
          </a:bodyPr>
          <a:lstStyle>
            <a:lvl1pPr algn="l">
              <a:defRPr sz="3600" b="1" baseline="0">
                <a:solidFill>
                  <a:srgbClr val="77603D"/>
                </a:solidFill>
              </a:defRPr>
            </a:lvl1pPr>
          </a:lstStyle>
          <a:p>
            <a:r>
              <a:rPr lang="en-US" dirty="0"/>
              <a:t>Click to edit Master title style</a:t>
            </a:r>
          </a:p>
        </p:txBody>
      </p:sp>
      <p:sp>
        <p:nvSpPr>
          <p:cNvPr id="3" name="Subtitle 2"/>
          <p:cNvSpPr>
            <a:spLocks noGrp="1"/>
          </p:cNvSpPr>
          <p:nvPr>
            <p:ph type="subTitle" idx="1"/>
          </p:nvPr>
        </p:nvSpPr>
        <p:spPr>
          <a:xfrm>
            <a:off x="365760" y="2259108"/>
            <a:ext cx="11460480" cy="1169893"/>
          </a:xfrm>
        </p:spPr>
        <p:txBody>
          <a:bodyPr/>
          <a:lstStyle>
            <a:lvl1pPr marL="0" indent="0" algn="l">
              <a:spcBef>
                <a:spcPts val="0"/>
              </a:spcBef>
              <a:buNone/>
              <a:defRPr sz="2400">
                <a:solidFill>
                  <a:schemeClr val="bg2">
                    <a:lumMod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3" name="Text Placeholder 12"/>
          <p:cNvSpPr>
            <a:spLocks noGrp="1"/>
          </p:cNvSpPr>
          <p:nvPr>
            <p:ph type="body" sz="quarter" idx="13"/>
          </p:nvPr>
        </p:nvSpPr>
        <p:spPr>
          <a:xfrm>
            <a:off x="6096000" y="4464050"/>
            <a:ext cx="5730240" cy="1431141"/>
          </a:xfrm>
        </p:spPr>
        <p:txBody>
          <a:bodyPr>
            <a:normAutofit/>
          </a:bodyPr>
          <a:lstStyle>
            <a:lvl1pPr marL="0" indent="0" algn="r">
              <a:spcBef>
                <a:spcPts val="0"/>
              </a:spcBef>
              <a:buNone/>
              <a:defRPr sz="1800">
                <a:solidFill>
                  <a:schemeClr val="bg2">
                    <a:lumMod val="25000"/>
                  </a:schemeClr>
                </a:solidFill>
                <a:latin typeface="+mj-lt"/>
              </a:defRPr>
            </a:lvl1pPr>
            <a:lvl2pPr algn="r">
              <a:defRPr sz="1200">
                <a:solidFill>
                  <a:schemeClr val="tx1">
                    <a:lumMod val="85000"/>
                    <a:lumOff val="15000"/>
                  </a:schemeClr>
                </a:solidFill>
                <a:latin typeface="+mn-lt"/>
              </a:defRPr>
            </a:lvl2pPr>
            <a:lvl3pPr algn="r">
              <a:defRPr sz="1200">
                <a:solidFill>
                  <a:schemeClr val="tx1">
                    <a:lumMod val="85000"/>
                    <a:lumOff val="15000"/>
                  </a:schemeClr>
                </a:solidFill>
                <a:latin typeface="+mn-lt"/>
              </a:defRPr>
            </a:lvl3pPr>
            <a:lvl4pPr algn="r">
              <a:defRPr sz="1200">
                <a:solidFill>
                  <a:schemeClr val="tx1">
                    <a:lumMod val="85000"/>
                    <a:lumOff val="15000"/>
                  </a:schemeClr>
                </a:solidFill>
                <a:latin typeface="+mn-lt"/>
              </a:defRPr>
            </a:lvl4pPr>
            <a:lvl5pPr algn="r">
              <a:defRPr sz="1200">
                <a:solidFill>
                  <a:schemeClr val="tx1">
                    <a:lumMod val="85000"/>
                    <a:lumOff val="15000"/>
                  </a:schemeClr>
                </a:solidFill>
                <a:latin typeface="+mn-lt"/>
              </a:defRPr>
            </a:lvl5pPr>
          </a:lstStyle>
          <a:p>
            <a:pPr lvl="0"/>
            <a:r>
              <a:rPr lang="en-US" dirty="0"/>
              <a:t>Click to edit Master text styles</a:t>
            </a:r>
          </a:p>
        </p:txBody>
      </p:sp>
    </p:spTree>
    <p:extLst>
      <p:ext uri="{BB962C8B-B14F-4D97-AF65-F5344CB8AC3E}">
        <p14:creationId xmlns:p14="http://schemas.microsoft.com/office/powerpoint/2010/main" val="2467763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ectangle 3"/>
          <p:cNvSpPr/>
          <p:nvPr userDrawn="1"/>
        </p:nvSpPr>
        <p:spPr>
          <a:xfrm>
            <a:off x="0" y="6581775"/>
            <a:ext cx="12192000" cy="46038"/>
          </a:xfrm>
          <a:prstGeom prst="rect">
            <a:avLst/>
          </a:prstGeom>
          <a:solidFill>
            <a:srgbClr val="7F7F7F"/>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eaLnBrk="1" fontAlgn="auto" hangingPunct="1">
              <a:spcBef>
                <a:spcPts val="0"/>
              </a:spcBef>
              <a:spcAft>
                <a:spcPts val="0"/>
              </a:spcAft>
              <a:defRPr/>
            </a:pPr>
            <a:endParaRPr lang="en-US" sz="2400" b="1" dirty="0">
              <a:solidFill>
                <a:schemeClr val="bg1"/>
              </a:solidFill>
              <a:latin typeface="FreightSans Pro Book" pitchFamily="50" charset="0"/>
            </a:endParaRPr>
          </a:p>
        </p:txBody>
      </p:sp>
      <p:sp>
        <p:nvSpPr>
          <p:cNvPr id="2" name="Title 1"/>
          <p:cNvSpPr>
            <a:spLocks noGrp="1"/>
          </p:cNvSpPr>
          <p:nvPr>
            <p:ph type="title"/>
          </p:nvPr>
        </p:nvSpPr>
        <p:spPr/>
        <p:txBody>
          <a:bodyPr anchor="t">
            <a:normAutofit/>
          </a:bodyPr>
          <a:lstStyle>
            <a:lvl1pPr>
              <a:defRPr sz="2200" b="1">
                <a:solidFill>
                  <a:schemeClr val="tx1"/>
                </a:solidFill>
              </a:defRPr>
            </a:lvl1pPr>
          </a:lstStyle>
          <a:p>
            <a:r>
              <a:rPr lang="en-US" dirty="0"/>
              <a:t>Click to edit Master title style</a:t>
            </a:r>
          </a:p>
        </p:txBody>
      </p:sp>
      <p:sp>
        <p:nvSpPr>
          <p:cNvPr id="3" name="Content Placeholder 2"/>
          <p:cNvSpPr>
            <a:spLocks noGrp="1"/>
          </p:cNvSpPr>
          <p:nvPr>
            <p:ph idx="1"/>
          </p:nvPr>
        </p:nvSpPr>
        <p:spPr>
          <a:xfrm>
            <a:off x="304800" y="1825625"/>
            <a:ext cx="11582400" cy="430386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6"/>
          <p:cNvSpPr>
            <a:spLocks noGrp="1"/>
          </p:cNvSpPr>
          <p:nvPr>
            <p:ph type="sldNum" sz="quarter" idx="10"/>
          </p:nvPr>
        </p:nvSpPr>
        <p:spPr>
          <a:xfrm>
            <a:off x="11176000" y="6610350"/>
            <a:ext cx="711200" cy="247650"/>
          </a:xfrm>
        </p:spPr>
        <p:txBody>
          <a:bodyPr/>
          <a:lstStyle>
            <a:lvl1pPr>
              <a:defRPr>
                <a:solidFill>
                  <a:srgbClr val="3B3838"/>
                </a:solidFill>
              </a:defRPr>
            </a:lvl1pPr>
          </a:lstStyle>
          <a:p>
            <a:pPr>
              <a:defRPr/>
            </a:pPr>
            <a:fld id="{CF63D1AA-A191-D249-943C-70548A6C11B9}" type="slidenum">
              <a:rPr lang="en-US" altLang="en-US"/>
              <a:pPr>
                <a:defRPr/>
              </a:pPr>
              <a:t>‹#›</a:t>
            </a:fld>
            <a:endParaRPr lang="en-US" altLang="en-US"/>
          </a:p>
        </p:txBody>
      </p:sp>
    </p:spTree>
    <p:extLst>
      <p:ext uri="{BB962C8B-B14F-4D97-AF65-F5344CB8AC3E}">
        <p14:creationId xmlns:p14="http://schemas.microsoft.com/office/powerpoint/2010/main" val="3525991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Rectangle 2"/>
          <p:cNvSpPr/>
          <p:nvPr userDrawn="1"/>
        </p:nvSpPr>
        <p:spPr>
          <a:xfrm>
            <a:off x="0" y="6581775"/>
            <a:ext cx="12192000" cy="46038"/>
          </a:xfrm>
          <a:prstGeom prst="rect">
            <a:avLst/>
          </a:prstGeom>
          <a:solidFill>
            <a:srgbClr val="7F7F7F"/>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eaLnBrk="1" fontAlgn="auto" hangingPunct="1">
              <a:spcBef>
                <a:spcPts val="0"/>
              </a:spcBef>
              <a:spcAft>
                <a:spcPts val="0"/>
              </a:spcAft>
              <a:defRPr/>
            </a:pPr>
            <a:endParaRPr lang="en-US" sz="2400" b="1" dirty="0">
              <a:solidFill>
                <a:schemeClr val="bg1"/>
              </a:solidFill>
              <a:latin typeface="FreightSans Pro Book" pitchFamily="50" charset="0"/>
            </a:endParaRPr>
          </a:p>
        </p:txBody>
      </p:sp>
      <p:sp>
        <p:nvSpPr>
          <p:cNvPr id="2" name="Title 1"/>
          <p:cNvSpPr>
            <a:spLocks noGrp="1"/>
          </p:cNvSpPr>
          <p:nvPr>
            <p:ph type="title"/>
          </p:nvPr>
        </p:nvSpPr>
        <p:spPr/>
        <p:txBody>
          <a:bodyPr anchor="t"/>
          <a:lstStyle>
            <a:lvl1pPr>
              <a:defRPr sz="2200" b="1"/>
            </a:lvl1pPr>
          </a:lstStyle>
          <a:p>
            <a:r>
              <a:rPr lang="en-US" dirty="0"/>
              <a:t>Click to edit Master title style</a:t>
            </a:r>
          </a:p>
        </p:txBody>
      </p:sp>
      <p:sp>
        <p:nvSpPr>
          <p:cNvPr id="4" name="Slide Number Placeholder 6"/>
          <p:cNvSpPr>
            <a:spLocks noGrp="1"/>
          </p:cNvSpPr>
          <p:nvPr>
            <p:ph type="sldNum" sz="quarter" idx="10"/>
          </p:nvPr>
        </p:nvSpPr>
        <p:spPr>
          <a:xfrm>
            <a:off x="11176000" y="6610350"/>
            <a:ext cx="711200" cy="247650"/>
          </a:xfrm>
        </p:spPr>
        <p:txBody>
          <a:bodyPr/>
          <a:lstStyle>
            <a:lvl1pPr>
              <a:defRPr>
                <a:solidFill>
                  <a:srgbClr val="3B3838"/>
                </a:solidFill>
              </a:defRPr>
            </a:lvl1pPr>
          </a:lstStyle>
          <a:p>
            <a:pPr>
              <a:defRPr/>
            </a:pPr>
            <a:fld id="{F671F28E-843E-7D4B-9DCA-A8233BC4298C}" type="slidenum">
              <a:rPr lang="en-US" altLang="en-US"/>
              <a:pPr>
                <a:defRPr/>
              </a:pPr>
              <a:t>‹#›</a:t>
            </a:fld>
            <a:endParaRPr lang="en-US" altLang="en-US"/>
          </a:p>
        </p:txBody>
      </p:sp>
    </p:spTree>
    <p:extLst>
      <p:ext uri="{BB962C8B-B14F-4D97-AF65-F5344CB8AC3E}">
        <p14:creationId xmlns:p14="http://schemas.microsoft.com/office/powerpoint/2010/main" val="3339224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Slide2">
    <p:spTree>
      <p:nvGrpSpPr>
        <p:cNvPr id="1" name=""/>
        <p:cNvGrpSpPr/>
        <p:nvPr/>
      </p:nvGrpSpPr>
      <p:grpSpPr>
        <a:xfrm>
          <a:off x="0" y="0"/>
          <a:ext cx="0" cy="0"/>
          <a:chOff x="0" y="0"/>
          <a:chExt cx="0" cy="0"/>
        </a:xfrm>
      </p:grpSpPr>
      <p:sp>
        <p:nvSpPr>
          <p:cNvPr id="8" name="Title 1"/>
          <p:cNvSpPr>
            <a:spLocks noGrp="1"/>
          </p:cNvSpPr>
          <p:nvPr>
            <p:ph type="ctrTitle"/>
          </p:nvPr>
        </p:nvSpPr>
        <p:spPr>
          <a:xfrm>
            <a:off x="303248" y="783470"/>
            <a:ext cx="11585504" cy="276999"/>
          </a:xfrm>
        </p:spPr>
        <p:txBody>
          <a:bodyPr anchor="b"/>
          <a:lstStyle>
            <a:lvl1pPr>
              <a:defRPr sz="1800" b="1" i="0" cap="none" baseline="0"/>
            </a:lvl1pPr>
          </a:lstStyle>
          <a:p>
            <a:r>
              <a:rPr lang="en-US"/>
              <a:t>Click to edit Master title style</a:t>
            </a:r>
            <a:endParaRPr lang="en-US" dirty="0"/>
          </a:p>
        </p:txBody>
      </p:sp>
      <p:sp>
        <p:nvSpPr>
          <p:cNvPr id="9" name="Subtitle 2"/>
          <p:cNvSpPr>
            <a:spLocks noGrp="1"/>
          </p:cNvSpPr>
          <p:nvPr>
            <p:ph type="subTitle" idx="13"/>
          </p:nvPr>
        </p:nvSpPr>
        <p:spPr>
          <a:xfrm>
            <a:off x="303248" y="1144588"/>
            <a:ext cx="11585504" cy="320857"/>
          </a:xfrm>
        </p:spPr>
        <p:txBody>
          <a:bodyPr wrap="square" anchorCtr="1">
            <a:spAutoFit/>
          </a:bodyPr>
          <a:lstStyle>
            <a:lvl1pPr marL="0" indent="0" algn="ctr">
              <a:buNone/>
              <a:defRPr sz="1650" i="1">
                <a:solidFill>
                  <a:srgbClr val="000000"/>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Slide Number Placeholder 6">
            <a:extLst>
              <a:ext uri="{FF2B5EF4-FFF2-40B4-BE49-F238E27FC236}">
                <a16:creationId xmlns:a16="http://schemas.microsoft.com/office/drawing/2014/main" id="{6B3237E2-C57E-4A1F-B4B3-8404DAE04F0F}"/>
              </a:ext>
            </a:extLst>
          </p:cNvPr>
          <p:cNvSpPr>
            <a:spLocks noGrp="1"/>
          </p:cNvSpPr>
          <p:nvPr>
            <p:ph type="sldNum" sz="quarter" idx="14"/>
          </p:nvPr>
        </p:nvSpPr>
        <p:spPr>
          <a:xfrm>
            <a:off x="11504085" y="6540501"/>
            <a:ext cx="687916" cy="138113"/>
          </a:xfrm>
        </p:spPr>
        <p:txBody>
          <a:bodyPr/>
          <a:lstStyle>
            <a:lvl1pPr algn="ctr">
              <a:defRPr/>
            </a:lvl1pPr>
          </a:lstStyle>
          <a:p>
            <a:fld id="{EBDA8069-5F9A-49EE-97D5-BA6424EE06F7}" type="slidenum">
              <a:rPr lang="en-US" altLang="en-US"/>
              <a:pPr/>
              <a:t>‹#›</a:t>
            </a:fld>
            <a:endParaRPr lang="en-US" altLang="en-US"/>
          </a:p>
        </p:txBody>
      </p:sp>
      <p:sp>
        <p:nvSpPr>
          <p:cNvPr id="5" name="Footer Placeholder 5">
            <a:extLst>
              <a:ext uri="{FF2B5EF4-FFF2-40B4-BE49-F238E27FC236}">
                <a16:creationId xmlns:a16="http://schemas.microsoft.com/office/drawing/2014/main" id="{971EAFB1-9A10-411A-9D50-0F186DACEF68}"/>
              </a:ext>
            </a:extLst>
          </p:cNvPr>
          <p:cNvSpPr>
            <a:spLocks noGrp="1"/>
          </p:cNvSpPr>
          <p:nvPr>
            <p:ph type="ftr" sz="quarter" idx="15"/>
          </p:nvPr>
        </p:nvSpPr>
        <p:spPr>
          <a:xfrm>
            <a:off x="304801" y="6510339"/>
            <a:ext cx="10240433" cy="115887"/>
          </a:xfrm>
          <a:prstGeom prst="rect">
            <a:avLst/>
          </a:prstGeom>
        </p:spPr>
        <p:txBody>
          <a:bodyPr/>
          <a:lstStyle>
            <a:lvl1pPr defTabSz="914400">
              <a:defRPr sz="750" b="0" i="1">
                <a:latin typeface="Gill Sans MT"/>
                <a:ea typeface="MS PGothic" charset="0"/>
                <a:cs typeface="Gill Sans MT"/>
              </a:defRPr>
            </a:lvl1pPr>
          </a:lstStyle>
          <a:p>
            <a:pPr>
              <a:defRPr/>
            </a:pPr>
            <a:r>
              <a:rPr lang="en-US"/>
              <a:t>Sources:</a:t>
            </a:r>
            <a:endParaRPr lang="en-US" dirty="0"/>
          </a:p>
        </p:txBody>
      </p:sp>
    </p:spTree>
    <p:extLst>
      <p:ext uri="{BB962C8B-B14F-4D97-AF65-F5344CB8AC3E}">
        <p14:creationId xmlns:p14="http://schemas.microsoft.com/office/powerpoint/2010/main" val="42011223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537883" y="1122363"/>
            <a:ext cx="11263973" cy="1115568"/>
          </a:xfrm>
        </p:spPr>
        <p:txBody>
          <a:bodyPr anchor="t" anchorCtr="0">
            <a:normAutofit/>
          </a:bodyPr>
          <a:lstStyle>
            <a:lvl1pPr algn="l">
              <a:defRPr sz="3200" b="1">
                <a:solidFill>
                  <a:schemeClr val="tx1"/>
                </a:solidFill>
                <a:latin typeface="+mj-lt"/>
              </a:defRPr>
            </a:lvl1pPr>
          </a:lstStyle>
          <a:p>
            <a:r>
              <a:rPr lang="en-US" altLang="en-US" sz="3200" b="1" dirty="0">
                <a:solidFill>
                  <a:schemeClr val="tx1">
                    <a:lumMod val="65000"/>
                    <a:lumOff val="35000"/>
                  </a:schemeClr>
                </a:solidFill>
                <a:latin typeface="Georgia" charset="0"/>
                <a:ea typeface="ＭＳ Ｐゴシック" charset="-128"/>
                <a:cs typeface="MS PGothic" charset="-128"/>
              </a:rPr>
              <a:t>Presentation Center title </a:t>
            </a:r>
            <a:br>
              <a:rPr lang="en-US" altLang="en-US" sz="3200" b="1" dirty="0">
                <a:solidFill>
                  <a:schemeClr val="tx1">
                    <a:lumMod val="65000"/>
                    <a:lumOff val="35000"/>
                  </a:schemeClr>
                </a:solidFill>
                <a:latin typeface="Georgia" charset="0"/>
                <a:ea typeface="ＭＳ Ｐゴシック" charset="-128"/>
                <a:cs typeface="MS PGothic" charset="-128"/>
              </a:rPr>
            </a:br>
            <a:r>
              <a:rPr lang="en-US" altLang="en-US" sz="3200" b="1" dirty="0">
                <a:solidFill>
                  <a:schemeClr val="tx1">
                    <a:lumMod val="65000"/>
                    <a:lumOff val="35000"/>
                  </a:schemeClr>
                </a:solidFill>
                <a:latin typeface="Georgia" charset="0"/>
                <a:ea typeface="ＭＳ Ｐゴシック" charset="-128"/>
                <a:cs typeface="MS PGothic" charset="-128"/>
              </a:rPr>
              <a:t>[Max 2 line title]</a:t>
            </a:r>
            <a:endParaRPr lang="en-US" dirty="0"/>
          </a:p>
        </p:txBody>
      </p:sp>
      <p:sp>
        <p:nvSpPr>
          <p:cNvPr id="3" name="Subtitle 2"/>
          <p:cNvSpPr>
            <a:spLocks noGrp="1"/>
          </p:cNvSpPr>
          <p:nvPr>
            <p:ph type="subTitle" idx="1"/>
          </p:nvPr>
        </p:nvSpPr>
        <p:spPr>
          <a:xfrm>
            <a:off x="537883" y="2237931"/>
            <a:ext cx="9520517" cy="1188720"/>
          </a:xfrm>
        </p:spPr>
        <p:txBody>
          <a:bodyPr>
            <a:normAutofit/>
          </a:bodyPr>
          <a:lstStyle>
            <a:lvl1pPr marL="0" indent="0" algn="l">
              <a:buNone/>
              <a:defRPr sz="2000" b="0">
                <a:solidFill>
                  <a:schemeClr val="bg1">
                    <a:lumMod val="50000"/>
                  </a:schemeClr>
                </a:solidFill>
                <a:latin typeface="Georgia" panose="02040502050405020303"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36" name="Text Placeholder 35"/>
          <p:cNvSpPr>
            <a:spLocks noGrp="1"/>
          </p:cNvSpPr>
          <p:nvPr>
            <p:ph type="body" sz="quarter" idx="10" hasCustomPrompt="1"/>
          </p:nvPr>
        </p:nvSpPr>
        <p:spPr>
          <a:xfrm>
            <a:off x="537883" y="3848101"/>
            <a:ext cx="6887384" cy="304800"/>
          </a:xfrm>
        </p:spPr>
        <p:txBody>
          <a:bodyPr>
            <a:normAutofit/>
          </a:bodyPr>
          <a:lstStyle>
            <a:lvl1pPr marL="0" marR="0" indent="0" algn="l" defTabSz="457200" rtl="0" eaLnBrk="1" fontAlgn="auto" latinLnBrk="0" hangingPunct="1">
              <a:lnSpc>
                <a:spcPct val="100000"/>
              </a:lnSpc>
              <a:spcBef>
                <a:spcPts val="0"/>
              </a:spcBef>
              <a:spcAft>
                <a:spcPts val="0"/>
              </a:spcAft>
              <a:buClrTx/>
              <a:buSzTx/>
              <a:buFontTx/>
              <a:buNone/>
              <a:tabLst/>
              <a:defRPr sz="1200" b="1">
                <a:solidFill>
                  <a:schemeClr val="tx1"/>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Georgia"/>
                <a:ea typeface="MS PGothic" panose="020B0600070205080204" pitchFamily="34" charset="-128"/>
                <a:cs typeface="Georgia"/>
              </a:rPr>
              <a:t>Month xx, Year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Georgia"/>
              <a:ea typeface="MS PGothic" panose="020B0600070205080204" pitchFamily="34" charset="-128"/>
              <a:cs typeface="Georgia"/>
            </a:endParaRPr>
          </a:p>
        </p:txBody>
      </p:sp>
      <p:sp>
        <p:nvSpPr>
          <p:cNvPr id="5" name="Text Placeholder 35"/>
          <p:cNvSpPr>
            <a:spLocks noGrp="1"/>
          </p:cNvSpPr>
          <p:nvPr>
            <p:ph type="body" sz="quarter" idx="11" hasCustomPrompt="1"/>
          </p:nvPr>
        </p:nvSpPr>
        <p:spPr>
          <a:xfrm>
            <a:off x="537883" y="4152901"/>
            <a:ext cx="6887384" cy="520699"/>
          </a:xfrm>
        </p:spPr>
        <p:txBody>
          <a:bodyPr>
            <a:normAutofit/>
          </a:bodyPr>
          <a:lstStyle>
            <a:lvl1pPr marL="0" marR="0" indent="0" algn="l" defTabSz="457200" rtl="0" eaLnBrk="1" fontAlgn="auto" latinLnBrk="0" hangingPunct="1">
              <a:lnSpc>
                <a:spcPct val="100000"/>
              </a:lnSpc>
              <a:spcBef>
                <a:spcPts val="0"/>
              </a:spcBef>
              <a:spcAft>
                <a:spcPts val="0"/>
              </a:spcAft>
              <a:buClrTx/>
              <a:buSzTx/>
              <a:buFontTx/>
              <a:buNone/>
              <a:tabLst/>
              <a:defRPr sz="1200" b="1">
                <a:solidFill>
                  <a:schemeClr val="tx1"/>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j-lt"/>
                <a:ea typeface="MS PGothic" panose="020B0600070205080204" pitchFamily="34" charset="-128"/>
                <a:cs typeface="Georgia"/>
              </a:rPr>
              <a:t>Producer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mj-lt"/>
                <a:ea typeface="MS PGothic" panose="020B0600070205080204" pitchFamily="34" charset="-128"/>
                <a:cs typeface="Georgia"/>
              </a:rPr>
              <a:t>Johnny Q. Appleseed</a:t>
            </a:r>
          </a:p>
        </p:txBody>
      </p:sp>
    </p:spTree>
    <p:extLst>
      <p:ext uri="{BB962C8B-B14F-4D97-AF65-F5344CB8AC3E}">
        <p14:creationId xmlns:p14="http://schemas.microsoft.com/office/powerpoint/2010/main" val="354133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09D949AD-CADB-4775-B725-C8FB0A05DB58}" type="datetime1">
              <a:rPr lang="en-US" smtClean="0"/>
              <a:t>5/21/2021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a:xfrm>
            <a:off x="8610600" y="6302562"/>
            <a:ext cx="3031565" cy="365125"/>
          </a:xfrm>
        </p:spPr>
        <p:txBody>
          <a:bodyPr/>
          <a:lstStyle>
            <a:lvl1pPr>
              <a:defRPr sz="800"/>
            </a:lvl1pPr>
          </a:lstStyle>
          <a:p>
            <a:fld id="{067398A3-3D67-41EC-B411-1428348954E9}" type="slidenum">
              <a:rPr lang="en-US" smtClean="0"/>
              <a:pPr/>
              <a:t>‹#›</a:t>
            </a:fld>
            <a:endParaRPr lang="en-US" dirty="0"/>
          </a:p>
        </p:txBody>
      </p:sp>
      <p:sp>
        <p:nvSpPr>
          <p:cNvPr id="6" name="Title 1">
            <a:extLst>
              <a:ext uri="{FF2B5EF4-FFF2-40B4-BE49-F238E27FC236}">
                <a16:creationId xmlns:a16="http://schemas.microsoft.com/office/drawing/2014/main" id="{64A58510-0239-9545-8865-9C020B96CB6B}"/>
              </a:ext>
            </a:extLst>
          </p:cNvPr>
          <p:cNvSpPr>
            <a:spLocks noGrp="1"/>
          </p:cNvSpPr>
          <p:nvPr>
            <p:ph type="title"/>
          </p:nvPr>
        </p:nvSpPr>
        <p:spPr>
          <a:xfrm>
            <a:off x="535493" y="757881"/>
            <a:ext cx="11216640" cy="640080"/>
          </a:xfrm>
        </p:spPr>
        <p:txBody>
          <a:bodyPr anchor="t" anchorCtr="0">
            <a:normAutofit/>
          </a:bodyPr>
          <a:lstStyle>
            <a:lvl1pPr>
              <a:defRPr sz="2000" b="1">
                <a:latin typeface="Georgia" panose="02040502050405020303" pitchFamily="18" charset="0"/>
              </a:defRPr>
            </a:lvl1pPr>
          </a:lstStyle>
          <a:p>
            <a:r>
              <a:rPr lang="en-US" dirty="0"/>
              <a:t>Click to edit Master title style</a:t>
            </a:r>
          </a:p>
        </p:txBody>
      </p:sp>
    </p:spTree>
    <p:extLst>
      <p:ext uri="{BB962C8B-B14F-4D97-AF65-F5344CB8AC3E}">
        <p14:creationId xmlns:p14="http://schemas.microsoft.com/office/powerpoint/2010/main" val="8865445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537883" y="1122363"/>
            <a:ext cx="11263973" cy="1115568"/>
          </a:xfrm>
        </p:spPr>
        <p:txBody>
          <a:bodyPr anchor="t" anchorCtr="0">
            <a:normAutofit/>
          </a:bodyPr>
          <a:lstStyle>
            <a:lvl1pPr algn="l">
              <a:defRPr sz="3200" b="1">
                <a:solidFill>
                  <a:schemeClr val="tx1"/>
                </a:solidFill>
                <a:latin typeface="+mj-lt"/>
              </a:defRPr>
            </a:lvl1pPr>
          </a:lstStyle>
          <a:p>
            <a:r>
              <a:rPr lang="en-US" altLang="en-US" sz="3200" b="1" dirty="0">
                <a:solidFill>
                  <a:schemeClr val="tx1">
                    <a:lumMod val="65000"/>
                    <a:lumOff val="35000"/>
                  </a:schemeClr>
                </a:solidFill>
                <a:latin typeface="Georgia" charset="0"/>
                <a:ea typeface="ＭＳ Ｐゴシック" charset="-128"/>
                <a:cs typeface="MS PGothic" charset="-128"/>
              </a:rPr>
              <a:t>Presentation Center title </a:t>
            </a:r>
            <a:br>
              <a:rPr lang="en-US" altLang="en-US" sz="3200" b="1" dirty="0">
                <a:solidFill>
                  <a:schemeClr val="tx1">
                    <a:lumMod val="65000"/>
                    <a:lumOff val="35000"/>
                  </a:schemeClr>
                </a:solidFill>
                <a:latin typeface="Georgia" charset="0"/>
                <a:ea typeface="ＭＳ Ｐゴシック" charset="-128"/>
                <a:cs typeface="MS PGothic" charset="-128"/>
              </a:rPr>
            </a:br>
            <a:r>
              <a:rPr lang="en-US" altLang="en-US" sz="3200" b="1" dirty="0">
                <a:solidFill>
                  <a:schemeClr val="tx1">
                    <a:lumMod val="65000"/>
                    <a:lumOff val="35000"/>
                  </a:schemeClr>
                </a:solidFill>
                <a:latin typeface="Georgia" charset="0"/>
                <a:ea typeface="ＭＳ Ｐゴシック" charset="-128"/>
                <a:cs typeface="MS PGothic" charset="-128"/>
              </a:rPr>
              <a:t>[Max 2 line title]</a:t>
            </a:r>
            <a:endParaRPr lang="en-US" dirty="0"/>
          </a:p>
        </p:txBody>
      </p:sp>
      <p:sp>
        <p:nvSpPr>
          <p:cNvPr id="3" name="Subtitle 2"/>
          <p:cNvSpPr>
            <a:spLocks noGrp="1"/>
          </p:cNvSpPr>
          <p:nvPr>
            <p:ph type="subTitle" idx="1"/>
          </p:nvPr>
        </p:nvSpPr>
        <p:spPr>
          <a:xfrm>
            <a:off x="537883" y="2237931"/>
            <a:ext cx="9520517" cy="1188720"/>
          </a:xfrm>
        </p:spPr>
        <p:txBody>
          <a:bodyPr>
            <a:normAutofit/>
          </a:bodyPr>
          <a:lstStyle>
            <a:lvl1pPr marL="0" indent="0" algn="l">
              <a:buNone/>
              <a:defRPr sz="2000" b="0">
                <a:solidFill>
                  <a:schemeClr val="bg1">
                    <a:lumMod val="50000"/>
                  </a:schemeClr>
                </a:solidFill>
                <a:latin typeface="Georgia" panose="02040502050405020303"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36" name="Text Placeholder 35"/>
          <p:cNvSpPr>
            <a:spLocks noGrp="1"/>
          </p:cNvSpPr>
          <p:nvPr>
            <p:ph type="body" sz="quarter" idx="10" hasCustomPrompt="1"/>
          </p:nvPr>
        </p:nvSpPr>
        <p:spPr>
          <a:xfrm>
            <a:off x="537883" y="3848101"/>
            <a:ext cx="6887384" cy="304800"/>
          </a:xfrm>
        </p:spPr>
        <p:txBody>
          <a:bodyPr>
            <a:normAutofit/>
          </a:bodyPr>
          <a:lstStyle>
            <a:lvl1pPr marL="0" marR="0" indent="0" algn="l" defTabSz="457200" rtl="0" eaLnBrk="1" fontAlgn="auto" latinLnBrk="0" hangingPunct="1">
              <a:lnSpc>
                <a:spcPct val="100000"/>
              </a:lnSpc>
              <a:spcBef>
                <a:spcPts val="0"/>
              </a:spcBef>
              <a:spcAft>
                <a:spcPts val="0"/>
              </a:spcAft>
              <a:buClrTx/>
              <a:buSzTx/>
              <a:buFontTx/>
              <a:buNone/>
              <a:tabLst/>
              <a:defRPr sz="1200" b="1">
                <a:solidFill>
                  <a:schemeClr val="tx1"/>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Georgia"/>
                <a:ea typeface="MS PGothic" panose="020B0600070205080204" pitchFamily="34" charset="-128"/>
                <a:cs typeface="Georgia"/>
              </a:rPr>
              <a:t>Month xx, Year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Georgia"/>
              <a:ea typeface="MS PGothic" panose="020B0600070205080204" pitchFamily="34" charset="-128"/>
              <a:cs typeface="Georgia"/>
            </a:endParaRPr>
          </a:p>
        </p:txBody>
      </p:sp>
      <p:sp>
        <p:nvSpPr>
          <p:cNvPr id="5" name="Text Placeholder 35"/>
          <p:cNvSpPr>
            <a:spLocks noGrp="1"/>
          </p:cNvSpPr>
          <p:nvPr>
            <p:ph type="body" sz="quarter" idx="11" hasCustomPrompt="1"/>
          </p:nvPr>
        </p:nvSpPr>
        <p:spPr>
          <a:xfrm>
            <a:off x="537883" y="4152901"/>
            <a:ext cx="6887384" cy="520699"/>
          </a:xfrm>
        </p:spPr>
        <p:txBody>
          <a:bodyPr>
            <a:normAutofit/>
          </a:bodyPr>
          <a:lstStyle>
            <a:lvl1pPr marL="0" marR="0" indent="0" algn="l" defTabSz="457200" rtl="0" eaLnBrk="1" fontAlgn="auto" latinLnBrk="0" hangingPunct="1">
              <a:lnSpc>
                <a:spcPct val="100000"/>
              </a:lnSpc>
              <a:spcBef>
                <a:spcPts val="0"/>
              </a:spcBef>
              <a:spcAft>
                <a:spcPts val="0"/>
              </a:spcAft>
              <a:buClrTx/>
              <a:buSzTx/>
              <a:buFontTx/>
              <a:buNone/>
              <a:tabLst/>
              <a:defRPr sz="1200" b="1">
                <a:solidFill>
                  <a:schemeClr val="tx1"/>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j-lt"/>
                <a:ea typeface="MS PGothic" panose="020B0600070205080204" pitchFamily="34" charset="-128"/>
                <a:cs typeface="Georgia"/>
              </a:rPr>
              <a:t>Producer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mj-lt"/>
                <a:ea typeface="MS PGothic" panose="020B0600070205080204" pitchFamily="34" charset="-128"/>
                <a:cs typeface="Georgia"/>
              </a:rPr>
              <a:t>Johnny Q. Appleseed</a:t>
            </a:r>
          </a:p>
        </p:txBody>
      </p:sp>
    </p:spTree>
    <p:extLst>
      <p:ext uri="{BB962C8B-B14F-4D97-AF65-F5344CB8AC3E}">
        <p14:creationId xmlns:p14="http://schemas.microsoft.com/office/powerpoint/2010/main" val="12724051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5493" y="757881"/>
            <a:ext cx="11216640" cy="640080"/>
          </a:xfrm>
        </p:spPr>
        <p:txBody>
          <a:bodyPr anchor="t" anchorCtr="0">
            <a:normAutofit/>
          </a:bodyPr>
          <a:lstStyle>
            <a:lvl1pPr>
              <a:defRPr sz="2000" b="1">
                <a:latin typeface="+mj-lt"/>
              </a:defRPr>
            </a:lvl1pPr>
          </a:lstStyle>
          <a:p>
            <a:r>
              <a:rPr lang="en-US" dirty="0"/>
              <a:t>Click to edit Master title style</a:t>
            </a:r>
          </a:p>
        </p:txBody>
      </p:sp>
      <p:sp>
        <p:nvSpPr>
          <p:cNvPr id="3" name="Content Placeholder 2"/>
          <p:cNvSpPr>
            <a:spLocks noGrp="1"/>
          </p:cNvSpPr>
          <p:nvPr>
            <p:ph idx="1"/>
          </p:nvPr>
        </p:nvSpPr>
        <p:spPr>
          <a:effectLst/>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Slide Number Placeholder 4">
            <a:extLst>
              <a:ext uri="{FF2B5EF4-FFF2-40B4-BE49-F238E27FC236}">
                <a16:creationId xmlns:a16="http://schemas.microsoft.com/office/drawing/2014/main" id="{834B8457-10ED-A54A-9E67-2A9E61E8ED56}"/>
              </a:ext>
            </a:extLst>
          </p:cNvPr>
          <p:cNvSpPr>
            <a:spLocks noGrp="1"/>
          </p:cNvSpPr>
          <p:nvPr>
            <p:ph type="sldNum" sz="quarter" idx="12"/>
          </p:nvPr>
        </p:nvSpPr>
        <p:spPr>
          <a:xfrm>
            <a:off x="8610600" y="6302562"/>
            <a:ext cx="3031565" cy="365125"/>
          </a:xfrm>
        </p:spPr>
        <p:txBody>
          <a:bodyPr/>
          <a:lstStyle>
            <a:lvl1pPr>
              <a:defRPr sz="800"/>
            </a:lvl1pPr>
          </a:lstStyle>
          <a:p>
            <a:fld id="{067398A3-3D67-41EC-B411-1428348954E9}" type="slidenum">
              <a:rPr lang="en-US" smtClean="0"/>
              <a:pPr/>
              <a:t>‹#›</a:t>
            </a:fld>
            <a:endParaRPr lang="en-US" dirty="0"/>
          </a:p>
        </p:txBody>
      </p:sp>
    </p:spTree>
    <p:extLst>
      <p:ext uri="{BB962C8B-B14F-4D97-AF65-F5344CB8AC3E}">
        <p14:creationId xmlns:p14="http://schemas.microsoft.com/office/powerpoint/2010/main" val="33787270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09D949AD-CADB-4775-B725-C8FB0A05DB58}" type="datetime1">
              <a:rPr lang="en-US" smtClean="0"/>
              <a:t>5/21/2021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8610600" y="6302562"/>
            <a:ext cx="3031565" cy="365125"/>
          </a:xfrm>
        </p:spPr>
        <p:txBody>
          <a:bodyPr/>
          <a:lstStyle>
            <a:lvl1pPr>
              <a:defRPr sz="800"/>
            </a:lvl1pPr>
          </a:lstStyle>
          <a:p>
            <a:fld id="{067398A3-3D67-41EC-B411-1428348954E9}" type="slidenum">
              <a:rPr lang="en-US" smtClean="0"/>
              <a:pPr/>
              <a:t>‹#›</a:t>
            </a:fld>
            <a:endParaRPr lang="en-US" dirty="0"/>
          </a:p>
        </p:txBody>
      </p:sp>
      <p:sp>
        <p:nvSpPr>
          <p:cNvPr id="6" name="Title 1">
            <a:extLst>
              <a:ext uri="{FF2B5EF4-FFF2-40B4-BE49-F238E27FC236}">
                <a16:creationId xmlns:a16="http://schemas.microsoft.com/office/drawing/2014/main" id="{64A58510-0239-9545-8865-9C020B96CB6B}"/>
              </a:ext>
            </a:extLst>
          </p:cNvPr>
          <p:cNvSpPr>
            <a:spLocks noGrp="1"/>
          </p:cNvSpPr>
          <p:nvPr>
            <p:ph type="title"/>
          </p:nvPr>
        </p:nvSpPr>
        <p:spPr>
          <a:xfrm>
            <a:off x="535493" y="757881"/>
            <a:ext cx="11216640" cy="640080"/>
          </a:xfrm>
        </p:spPr>
        <p:txBody>
          <a:bodyPr anchor="t" anchorCtr="0">
            <a:normAutofit/>
          </a:bodyPr>
          <a:lstStyle>
            <a:lvl1pPr>
              <a:defRPr sz="2000" b="1">
                <a:latin typeface="+mj-lt"/>
              </a:defRPr>
            </a:lvl1pPr>
          </a:lstStyle>
          <a:p>
            <a:r>
              <a:rPr lang="en-US" dirty="0"/>
              <a:t>Click to edit Master title style</a:t>
            </a:r>
          </a:p>
        </p:txBody>
      </p:sp>
    </p:spTree>
    <p:extLst>
      <p:ext uri="{BB962C8B-B14F-4D97-AF65-F5344CB8AC3E}">
        <p14:creationId xmlns:p14="http://schemas.microsoft.com/office/powerpoint/2010/main" val="4288188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51F16902-E129-4B0D-9B9E-A4131C0D4FAE}" type="datetime1">
              <a:rPr lang="en-US" smtClean="0"/>
              <a:t>5/21/2021</a:t>
            </a:fld>
            <a:endParaRPr lang="en-US"/>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a:p>
        </p:txBody>
      </p:sp>
      <p:sp>
        <p:nvSpPr>
          <p:cNvPr id="9" name="Slide Number Placeholder 5"/>
          <p:cNvSpPr>
            <a:spLocks noGrp="1"/>
          </p:cNvSpPr>
          <p:nvPr>
            <p:ph type="sldNum" sz="quarter" idx="12"/>
          </p:nvPr>
        </p:nvSpPr>
        <p:spPr>
          <a:xfrm>
            <a:off x="8804193" y="6427105"/>
            <a:ext cx="2844800" cy="365125"/>
          </a:xfrm>
          <a:prstGeom prst="rect">
            <a:avLst/>
          </a:prstGeom>
        </p:spPr>
        <p:txBody>
          <a:bodyPr/>
          <a:lstStyle>
            <a:lvl1pPr algn="r">
              <a:defRPr sz="800">
                <a:latin typeface="+mj-lt"/>
              </a:defRPr>
            </a:lvl1pPr>
          </a:lstStyle>
          <a:p>
            <a:fld id="{BEFBC90E-502A-A54D-9BAE-6F74229062B0}" type="slidenum">
              <a:rPr lang="en-US" smtClean="0"/>
              <a:pPr/>
              <a:t>‹#›</a:t>
            </a:fld>
            <a:endParaRPr lang="en-US" dirty="0"/>
          </a:p>
        </p:txBody>
      </p:sp>
    </p:spTree>
    <p:extLst>
      <p:ext uri="{BB962C8B-B14F-4D97-AF65-F5344CB8AC3E}">
        <p14:creationId xmlns:p14="http://schemas.microsoft.com/office/powerpoint/2010/main" val="3410081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050114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49AF6EB1-510D-4FD8-8C6B-96EFC275784D}" type="datetime1">
              <a:rPr lang="en-US" smtClean="0"/>
              <a:t>5/21/2021</a:t>
            </a:fld>
            <a:endParaRPr lang="en-US"/>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a:p>
        </p:txBody>
      </p:sp>
      <p:sp>
        <p:nvSpPr>
          <p:cNvPr id="11" name="Slide Number Placeholder 5"/>
          <p:cNvSpPr>
            <a:spLocks noGrp="1"/>
          </p:cNvSpPr>
          <p:nvPr>
            <p:ph type="sldNum" sz="quarter" idx="12"/>
          </p:nvPr>
        </p:nvSpPr>
        <p:spPr>
          <a:xfrm>
            <a:off x="8804193" y="6427105"/>
            <a:ext cx="2844800" cy="365125"/>
          </a:xfrm>
          <a:prstGeom prst="rect">
            <a:avLst/>
          </a:prstGeom>
        </p:spPr>
        <p:txBody>
          <a:bodyPr/>
          <a:lstStyle>
            <a:lvl1pPr algn="r">
              <a:defRPr sz="800">
                <a:latin typeface="+mj-lt"/>
              </a:defRPr>
            </a:lvl1pPr>
          </a:lstStyle>
          <a:p>
            <a:fld id="{BEFBC90E-502A-A54D-9BAE-6F74229062B0}" type="slidenum">
              <a:rPr lang="en-US" smtClean="0"/>
              <a:pPr/>
              <a:t>‹#›</a:t>
            </a:fld>
            <a:endParaRPr lang="en-US" dirty="0"/>
          </a:p>
        </p:txBody>
      </p:sp>
    </p:spTree>
    <p:extLst>
      <p:ext uri="{BB962C8B-B14F-4D97-AF65-F5344CB8AC3E}">
        <p14:creationId xmlns:p14="http://schemas.microsoft.com/office/powerpoint/2010/main" val="7925249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lvl1pPr>
              <a:defRPr sz="2200" b="1"/>
            </a:lvl1pPr>
          </a:lstStyle>
          <a:p>
            <a:r>
              <a:rPr lang="en-US" dirty="0"/>
              <a:t>Click to edit Master title style</a:t>
            </a:r>
          </a:p>
        </p:txBody>
      </p:sp>
      <p:sp>
        <p:nvSpPr>
          <p:cNvPr id="3" name="Slide Number Placeholder 6">
            <a:extLst>
              <a:ext uri="{FF2B5EF4-FFF2-40B4-BE49-F238E27FC236}">
                <a16:creationId xmlns:a16="http://schemas.microsoft.com/office/drawing/2014/main" id="{CA218B82-0073-422F-ABB5-FB970BFF0941}"/>
              </a:ext>
            </a:extLst>
          </p:cNvPr>
          <p:cNvSpPr>
            <a:spLocks noGrp="1"/>
          </p:cNvSpPr>
          <p:nvPr>
            <p:ph type="sldNum" sz="quarter" idx="10"/>
          </p:nvPr>
        </p:nvSpPr>
        <p:spPr>
          <a:xfrm>
            <a:off x="11176000" y="6610350"/>
            <a:ext cx="711200" cy="247650"/>
          </a:xfrm>
        </p:spPr>
        <p:txBody>
          <a:bodyPr/>
          <a:lstStyle>
            <a:lvl1pPr>
              <a:defRPr>
                <a:solidFill>
                  <a:srgbClr val="3B3838"/>
                </a:solidFill>
              </a:defRPr>
            </a:lvl1pPr>
          </a:lstStyle>
          <a:p>
            <a:pPr>
              <a:defRPr/>
            </a:pPr>
            <a:fld id="{5120ACB5-8D9F-4C98-801C-677592DDDB10}" type="slidenum">
              <a:rPr lang="en-US" altLang="en-US"/>
              <a:pPr>
                <a:defRPr/>
              </a:pPr>
              <a:t>‹#›</a:t>
            </a:fld>
            <a:endParaRPr lang="en-US" altLang="en-US"/>
          </a:p>
        </p:txBody>
      </p:sp>
    </p:spTree>
    <p:extLst>
      <p:ext uri="{BB962C8B-B14F-4D97-AF65-F5344CB8AC3E}">
        <p14:creationId xmlns:p14="http://schemas.microsoft.com/office/powerpoint/2010/main" val="22227054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186711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537883" y="1122363"/>
            <a:ext cx="11263973" cy="1115568"/>
          </a:xfrm>
        </p:spPr>
        <p:txBody>
          <a:bodyPr anchor="t" anchorCtr="0">
            <a:normAutofit/>
          </a:bodyPr>
          <a:lstStyle>
            <a:lvl1pPr algn="l">
              <a:defRPr sz="3200" b="1">
                <a:solidFill>
                  <a:schemeClr val="tx1"/>
                </a:solidFill>
                <a:latin typeface="+mj-lt"/>
              </a:defRPr>
            </a:lvl1pPr>
          </a:lstStyle>
          <a:p>
            <a:r>
              <a:rPr lang="en-US" altLang="en-US" sz="3200" b="1" dirty="0">
                <a:solidFill>
                  <a:schemeClr val="tx1">
                    <a:lumMod val="65000"/>
                    <a:lumOff val="35000"/>
                  </a:schemeClr>
                </a:solidFill>
                <a:latin typeface="Georgia" charset="0"/>
                <a:ea typeface="ＭＳ Ｐゴシック" charset="-128"/>
                <a:cs typeface="MS PGothic" charset="-128"/>
              </a:rPr>
              <a:t>Presentation Center title </a:t>
            </a:r>
            <a:br>
              <a:rPr lang="en-US" altLang="en-US" sz="3200" b="1" dirty="0">
                <a:solidFill>
                  <a:schemeClr val="tx1">
                    <a:lumMod val="65000"/>
                    <a:lumOff val="35000"/>
                  </a:schemeClr>
                </a:solidFill>
                <a:latin typeface="Georgia" charset="0"/>
                <a:ea typeface="ＭＳ Ｐゴシック" charset="-128"/>
                <a:cs typeface="MS PGothic" charset="-128"/>
              </a:rPr>
            </a:br>
            <a:r>
              <a:rPr lang="en-US" altLang="en-US" sz="3200" b="1" dirty="0">
                <a:solidFill>
                  <a:schemeClr val="tx1">
                    <a:lumMod val="65000"/>
                    <a:lumOff val="35000"/>
                  </a:schemeClr>
                </a:solidFill>
                <a:latin typeface="Georgia" charset="0"/>
                <a:ea typeface="ＭＳ Ｐゴシック" charset="-128"/>
                <a:cs typeface="MS PGothic" charset="-128"/>
              </a:rPr>
              <a:t>[Max 2 line title]</a:t>
            </a:r>
            <a:endParaRPr lang="en-US" dirty="0"/>
          </a:p>
        </p:txBody>
      </p:sp>
      <p:sp>
        <p:nvSpPr>
          <p:cNvPr id="3" name="Subtitle 2"/>
          <p:cNvSpPr>
            <a:spLocks noGrp="1"/>
          </p:cNvSpPr>
          <p:nvPr>
            <p:ph type="subTitle" idx="1"/>
          </p:nvPr>
        </p:nvSpPr>
        <p:spPr>
          <a:xfrm>
            <a:off x="537883" y="2237931"/>
            <a:ext cx="9520517" cy="1188720"/>
          </a:xfrm>
        </p:spPr>
        <p:txBody>
          <a:bodyPr>
            <a:normAutofit/>
          </a:bodyPr>
          <a:lstStyle>
            <a:lvl1pPr marL="0" indent="0" algn="l">
              <a:buNone/>
              <a:defRPr sz="2000" b="0">
                <a:solidFill>
                  <a:schemeClr val="bg1">
                    <a:lumMod val="50000"/>
                  </a:schemeClr>
                </a:solidFill>
                <a:latin typeface="Georgia" panose="02040502050405020303"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36" name="Text Placeholder 35"/>
          <p:cNvSpPr>
            <a:spLocks noGrp="1"/>
          </p:cNvSpPr>
          <p:nvPr>
            <p:ph type="body" sz="quarter" idx="10" hasCustomPrompt="1"/>
          </p:nvPr>
        </p:nvSpPr>
        <p:spPr>
          <a:xfrm>
            <a:off x="537883" y="3848101"/>
            <a:ext cx="6887384" cy="304800"/>
          </a:xfrm>
        </p:spPr>
        <p:txBody>
          <a:bodyPr>
            <a:normAutofit/>
          </a:bodyPr>
          <a:lstStyle>
            <a:lvl1pPr marL="0" marR="0" indent="0" algn="l" defTabSz="457200" rtl="0" eaLnBrk="1" fontAlgn="auto" latinLnBrk="0" hangingPunct="1">
              <a:lnSpc>
                <a:spcPct val="100000"/>
              </a:lnSpc>
              <a:spcBef>
                <a:spcPts val="0"/>
              </a:spcBef>
              <a:spcAft>
                <a:spcPts val="0"/>
              </a:spcAft>
              <a:buClrTx/>
              <a:buSzTx/>
              <a:buFontTx/>
              <a:buNone/>
              <a:tabLst/>
              <a:defRPr sz="1200" b="1">
                <a:solidFill>
                  <a:schemeClr val="tx1"/>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Georgia"/>
                <a:ea typeface="MS PGothic" panose="020B0600070205080204" pitchFamily="34" charset="-128"/>
                <a:cs typeface="Georgia"/>
              </a:rPr>
              <a:t>Month xx, Year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Georgia"/>
              <a:ea typeface="MS PGothic" panose="020B0600070205080204" pitchFamily="34" charset="-128"/>
              <a:cs typeface="Georgia"/>
            </a:endParaRPr>
          </a:p>
        </p:txBody>
      </p:sp>
      <p:sp>
        <p:nvSpPr>
          <p:cNvPr id="5" name="Text Placeholder 35"/>
          <p:cNvSpPr>
            <a:spLocks noGrp="1"/>
          </p:cNvSpPr>
          <p:nvPr>
            <p:ph type="body" sz="quarter" idx="11" hasCustomPrompt="1"/>
          </p:nvPr>
        </p:nvSpPr>
        <p:spPr>
          <a:xfrm>
            <a:off x="537883" y="4152901"/>
            <a:ext cx="6887384" cy="520699"/>
          </a:xfrm>
        </p:spPr>
        <p:txBody>
          <a:bodyPr>
            <a:normAutofit/>
          </a:bodyPr>
          <a:lstStyle>
            <a:lvl1pPr marL="0" marR="0" indent="0" algn="l" defTabSz="457200" rtl="0" eaLnBrk="1" fontAlgn="auto" latinLnBrk="0" hangingPunct="1">
              <a:lnSpc>
                <a:spcPct val="100000"/>
              </a:lnSpc>
              <a:spcBef>
                <a:spcPts val="0"/>
              </a:spcBef>
              <a:spcAft>
                <a:spcPts val="0"/>
              </a:spcAft>
              <a:buClrTx/>
              <a:buSzTx/>
              <a:buFontTx/>
              <a:buNone/>
              <a:tabLst/>
              <a:defRPr sz="1200" b="1">
                <a:solidFill>
                  <a:schemeClr val="tx1"/>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j-lt"/>
                <a:ea typeface="MS PGothic" panose="020B0600070205080204" pitchFamily="34" charset="-128"/>
                <a:cs typeface="Georgia"/>
              </a:rPr>
              <a:t>Producer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mj-lt"/>
                <a:ea typeface="MS PGothic" panose="020B0600070205080204" pitchFamily="34" charset="-128"/>
                <a:cs typeface="Georgia"/>
              </a:rPr>
              <a:t>Johnny Q. Appleseed</a:t>
            </a:r>
          </a:p>
        </p:txBody>
      </p:sp>
    </p:spTree>
    <p:extLst>
      <p:ext uri="{BB962C8B-B14F-4D97-AF65-F5344CB8AC3E}">
        <p14:creationId xmlns:p14="http://schemas.microsoft.com/office/powerpoint/2010/main" val="39797887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8.xml"/><Relationship Id="rId7"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04800" y="630239"/>
            <a:ext cx="1158240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04800" y="1825625"/>
            <a:ext cx="115824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Slide Number Placeholder 1"/>
          <p:cNvSpPr>
            <a:spLocks noGrp="1"/>
          </p:cNvSpPr>
          <p:nvPr>
            <p:ph type="sldNum" sz="quarter" idx="4"/>
          </p:nvPr>
        </p:nvSpPr>
        <p:spPr>
          <a:xfrm>
            <a:off x="9144000" y="6627813"/>
            <a:ext cx="2743200" cy="207962"/>
          </a:xfrm>
          <a:prstGeom prst="rect">
            <a:avLst/>
          </a:prstGeom>
        </p:spPr>
        <p:txBody>
          <a:bodyPr vert="horz" wrap="square" lIns="91440" tIns="45720" rIns="91440" bIns="45720" numCol="1" anchor="ctr" anchorCtr="0" compatLnSpc="1">
            <a:prstTxWarp prst="textNoShape">
              <a:avLst/>
            </a:prstTxWarp>
          </a:bodyPr>
          <a:lstStyle>
            <a:lvl1pPr algn="r">
              <a:defRPr sz="1000">
                <a:solidFill>
                  <a:srgbClr val="898989"/>
                </a:solidFill>
                <a:latin typeface="Calibri Light" panose="020F0302020204030204" pitchFamily="34" charset="0"/>
                <a:ea typeface="MS PGothic" panose="020B0600070205080204" pitchFamily="34" charset="-128"/>
                <a:cs typeface="+mn-cs"/>
              </a:defRPr>
            </a:lvl1pPr>
          </a:lstStyle>
          <a:p>
            <a:pPr>
              <a:defRPr/>
            </a:pPr>
            <a:fld id="{DA9EFAAE-E521-4E4E-86AD-283A07B4F292}" type="slidenum">
              <a:rPr lang="en-US" altLang="en-US"/>
              <a:pPr>
                <a:defRPr/>
              </a:pPr>
              <a:t>‹#›</a:t>
            </a:fld>
            <a:endParaRPr lang="en-US" altLang="en-US"/>
          </a:p>
        </p:txBody>
      </p:sp>
      <p:sp>
        <p:nvSpPr>
          <p:cNvPr id="7" name="Rectangle 6"/>
          <p:cNvSpPr/>
          <p:nvPr userDrawn="1"/>
        </p:nvSpPr>
        <p:spPr>
          <a:xfrm>
            <a:off x="0" y="6581775"/>
            <a:ext cx="12192000" cy="46038"/>
          </a:xfrm>
          <a:prstGeom prst="rect">
            <a:avLst/>
          </a:prstGeom>
          <a:solidFill>
            <a:srgbClr val="7F7F7F"/>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eaLnBrk="1" fontAlgn="auto" hangingPunct="1">
              <a:spcBef>
                <a:spcPts val="0"/>
              </a:spcBef>
              <a:spcAft>
                <a:spcPts val="0"/>
              </a:spcAft>
              <a:defRPr/>
            </a:pPr>
            <a:endParaRPr lang="en-US" sz="2400" b="1" dirty="0">
              <a:solidFill>
                <a:schemeClr val="bg1"/>
              </a:solidFill>
              <a:latin typeface="FreightSans Pro Book" pitchFamily="50" charset="0"/>
            </a:endParaRPr>
          </a:p>
        </p:txBody>
      </p:sp>
    </p:spTree>
    <p:extLst>
      <p:ext uri="{BB962C8B-B14F-4D97-AF65-F5344CB8AC3E}">
        <p14:creationId xmlns:p14="http://schemas.microsoft.com/office/powerpoint/2010/main" val="40331604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4029" r:id="rId4"/>
    <p:sldLayoutId id="2147484030" r:id="rId5"/>
  </p:sldLayoutIdLst>
  <p:hf hdr="0" ftr="0" dt="0"/>
  <p:txStyles>
    <p:titleStyle>
      <a:lvl1pPr algn="l" rtl="0" eaLnBrk="0" fontAlgn="base" hangingPunct="0">
        <a:lnSpc>
          <a:spcPct val="90000"/>
        </a:lnSpc>
        <a:spcBef>
          <a:spcPct val="0"/>
        </a:spcBef>
        <a:spcAft>
          <a:spcPct val="0"/>
        </a:spcAft>
        <a:defRPr sz="3000" kern="1200">
          <a:solidFill>
            <a:schemeClr val="tx1"/>
          </a:solidFill>
          <a:latin typeface="Georgia" panose="02040502050405020303" pitchFamily="18" charset="0"/>
          <a:ea typeface="ＭＳ Ｐゴシック" panose="020B0600070205080204" pitchFamily="34" charset="-128"/>
          <a:cs typeface="MS PGothic" charset="0"/>
        </a:defRPr>
      </a:lvl1pPr>
      <a:lvl2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2pPr>
      <a:lvl3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3pPr>
      <a:lvl4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4pPr>
      <a:lvl5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5pPr>
      <a:lvl6pPr marL="4572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6pPr>
      <a:lvl7pPr marL="9144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7pPr>
      <a:lvl8pPr marL="13716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8pPr>
      <a:lvl9pPr marL="18288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Georgia" panose="02040502050405020303" pitchFamily="18" charset="0"/>
          <a:ea typeface="ＭＳ Ｐゴシック" panose="020B0600070205080204" pitchFamily="34" charset="-128"/>
          <a:cs typeface="MS PGothic" charset="0"/>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Georgia" panose="02040502050405020303" pitchFamily="18" charset="0"/>
          <a:ea typeface="ＭＳ Ｐゴシック" panose="020B0600070205080204" pitchFamily="34" charset="-128"/>
          <a:cs typeface="MS PGothic" charset="0"/>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Georgia" panose="02040502050405020303" pitchFamily="18" charset="0"/>
          <a:ea typeface="ＭＳ Ｐゴシック" panose="020B0600070205080204" pitchFamily="34" charset="-128"/>
          <a:cs typeface="MS PGothic" charset="0"/>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Georgia" panose="02040502050405020303" pitchFamily="18" charset="0"/>
          <a:ea typeface="ＭＳ Ｐゴシック" panose="020B0600070205080204" pitchFamily="34" charset="-128"/>
          <a:cs typeface="MS PGothic" charset="0"/>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Georgia" panose="02040502050405020303" pitchFamily="18" charset="0"/>
          <a:ea typeface="ＭＳ Ｐゴシック" panose="020B0600070205080204" pitchFamily="34" charset="-128"/>
          <a:cs typeface="MS PGothic"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97E146-7137-4458-82B3-319C79A7EECB}" type="datetime1">
              <a:rPr lang="en-US" smtClean="0"/>
              <a:t>5/21/2021</a:t>
            </a:fld>
            <a:endParaRPr lang="en-US"/>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7398A3-3D67-41EC-B411-1428348954E9}" type="slidenum">
              <a:rPr lang="en-US" smtClean="0"/>
              <a:t>‹#›</a:t>
            </a:fld>
            <a:endParaRPr lang="en-US"/>
          </a:p>
        </p:txBody>
      </p:sp>
      <p:pic>
        <p:nvPicPr>
          <p:cNvPr id="7" name="Picture 6"/>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670901" y="274320"/>
            <a:ext cx="2773799" cy="274320"/>
          </a:xfrm>
          <a:prstGeom prst="rect">
            <a:avLst/>
          </a:prstGeom>
        </p:spPr>
      </p:pic>
      <p:cxnSp>
        <p:nvCxnSpPr>
          <p:cNvPr id="8" name="Straight Connector 7"/>
          <p:cNvCxnSpPr/>
          <p:nvPr userDrawn="1"/>
        </p:nvCxnSpPr>
        <p:spPr>
          <a:xfrm flipV="1">
            <a:off x="674948" y="6409706"/>
            <a:ext cx="10846544" cy="1"/>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userDrawn="1"/>
        </p:nvCxnSpPr>
        <p:spPr>
          <a:xfrm flipV="1">
            <a:off x="670561" y="588898"/>
            <a:ext cx="10850932" cy="0"/>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1714877"/>
      </p:ext>
    </p:extLst>
  </p:cSld>
  <p:clrMap bg1="dk1" tx1="lt1" bg2="dk2" tx2="lt2" accent1="accent1" accent2="accent2" accent3="accent3" accent4="accent4" accent5="accent5" accent6="accent6" hlink="hlink" folHlink="folHlink"/>
  <p:sldLayoutIdLst>
    <p:sldLayoutId id="2147483666" r:id="rId1"/>
    <p:sldLayoutId id="2147484023" r:id="rId2"/>
    <p:sldLayoutId id="2147483667" r:id="rId3"/>
    <p:sldLayoutId id="2147483668" r:id="rId4"/>
    <p:sldLayoutId id="2147484027" r:id="rId5"/>
    <p:sldLayoutId id="2147484034" r:id="rId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7" name="Straight Connector 6"/>
          <p:cNvCxnSpPr/>
          <p:nvPr userDrawn="1"/>
        </p:nvCxnSpPr>
        <p:spPr>
          <a:xfrm flipV="1">
            <a:off x="674948" y="6409706"/>
            <a:ext cx="10846544" cy="1"/>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userDrawn="1"/>
        </p:nvCxnSpPr>
        <p:spPr>
          <a:xfrm flipV="1">
            <a:off x="670561" y="588898"/>
            <a:ext cx="10850932" cy="0"/>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6392707"/>
      </p:ext>
    </p:extLst>
  </p:cSld>
  <p:clrMap bg1="lt1" tx1="dk1" bg2="lt2" tx2="dk2" accent1="accent1" accent2="accent2" accent3="accent3" accent4="accent4" accent5="accent5" accent6="accent6" hlink="hlink" folHlink="folHlink"/>
  <p:sldLayoutIdLst>
    <p:sldLayoutId id="2147483650" r:id="rId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F5A7597-ABE0-403B-9422-072845218286}"/>
              </a:ext>
            </a:extLst>
          </p:cNvPr>
          <p:cNvSpPr>
            <a:spLocks noGrp="1"/>
          </p:cNvSpPr>
          <p:nvPr>
            <p:ph type="title"/>
          </p:nvPr>
        </p:nvSpPr>
        <p:spPr bwMode="auto">
          <a:xfrm>
            <a:off x="304800" y="630239"/>
            <a:ext cx="1158240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0C26DA98-6700-48DC-AD04-74465DDBBCC9}"/>
              </a:ext>
            </a:extLst>
          </p:cNvPr>
          <p:cNvSpPr>
            <a:spLocks noGrp="1"/>
          </p:cNvSpPr>
          <p:nvPr>
            <p:ph type="body" idx="1"/>
          </p:nvPr>
        </p:nvSpPr>
        <p:spPr bwMode="auto">
          <a:xfrm>
            <a:off x="304800" y="1825625"/>
            <a:ext cx="115824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Slide Number Placeholder 1">
            <a:extLst>
              <a:ext uri="{FF2B5EF4-FFF2-40B4-BE49-F238E27FC236}">
                <a16:creationId xmlns:a16="http://schemas.microsoft.com/office/drawing/2014/main" id="{D5423562-4BE0-4F5C-96FC-4169395EACCA}"/>
              </a:ext>
            </a:extLst>
          </p:cNvPr>
          <p:cNvSpPr>
            <a:spLocks noGrp="1"/>
          </p:cNvSpPr>
          <p:nvPr>
            <p:ph type="sldNum" sz="quarter" idx="4"/>
          </p:nvPr>
        </p:nvSpPr>
        <p:spPr>
          <a:xfrm>
            <a:off x="9144000" y="6627813"/>
            <a:ext cx="2743200" cy="207962"/>
          </a:xfrm>
          <a:prstGeom prst="rect">
            <a:avLst/>
          </a:prstGeom>
        </p:spPr>
        <p:txBody>
          <a:bodyPr vert="horz" wrap="square" lIns="91440" tIns="45720" rIns="91440" bIns="45720" numCol="1" anchor="ctr" anchorCtr="0" compatLnSpc="1">
            <a:prstTxWarp prst="textNoShape">
              <a:avLst/>
            </a:prstTxWarp>
          </a:bodyPr>
          <a:lstStyle>
            <a:lvl1pPr algn="r">
              <a:defRPr sz="1000">
                <a:solidFill>
                  <a:srgbClr val="898989"/>
                </a:solidFill>
              </a:defRPr>
            </a:lvl1pPr>
          </a:lstStyle>
          <a:p>
            <a:pPr>
              <a:defRPr/>
            </a:pPr>
            <a:fld id="{0E5C78B4-D286-4575-A433-D6D0EE8B3834}"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989" r:id="rId1"/>
    <p:sldLayoutId id="2147484033" r:id="rId2"/>
    <p:sldLayoutId id="2147484035" r:id="rId3"/>
  </p:sldLayoutIdLst>
  <p:hf hdr="0" ftr="0" dt="0"/>
  <p:txStyles>
    <p:titleStyle>
      <a:lvl1pPr algn="l" rtl="0" eaLnBrk="0" fontAlgn="base" hangingPunct="0">
        <a:lnSpc>
          <a:spcPct val="90000"/>
        </a:lnSpc>
        <a:spcBef>
          <a:spcPct val="0"/>
        </a:spcBef>
        <a:spcAft>
          <a:spcPct val="0"/>
        </a:spcAft>
        <a:defRPr sz="3000" kern="1200">
          <a:solidFill>
            <a:schemeClr val="tx1"/>
          </a:solidFill>
          <a:latin typeface="Georgia" panose="02040502050405020303" pitchFamily="18" charset="0"/>
          <a:ea typeface="MS PGothic" panose="020B0600070205080204" pitchFamily="34" charset="-128"/>
          <a:cs typeface="ＭＳ Ｐゴシック" charset="0"/>
        </a:defRPr>
      </a:lvl1pPr>
      <a:lvl2pPr algn="l" rtl="0" eaLnBrk="0" fontAlgn="base" hangingPunct="0">
        <a:lnSpc>
          <a:spcPct val="90000"/>
        </a:lnSpc>
        <a:spcBef>
          <a:spcPct val="0"/>
        </a:spcBef>
        <a:spcAft>
          <a:spcPct val="0"/>
        </a:spcAft>
        <a:defRPr sz="3000">
          <a:solidFill>
            <a:schemeClr val="tx1"/>
          </a:solidFill>
          <a:latin typeface="Georgia" charset="0"/>
          <a:ea typeface="MS PGothic" panose="020B0600070205080204" pitchFamily="34" charset="-128"/>
          <a:cs typeface="ＭＳ Ｐゴシック" charset="0"/>
        </a:defRPr>
      </a:lvl2pPr>
      <a:lvl3pPr algn="l" rtl="0" eaLnBrk="0" fontAlgn="base" hangingPunct="0">
        <a:lnSpc>
          <a:spcPct val="90000"/>
        </a:lnSpc>
        <a:spcBef>
          <a:spcPct val="0"/>
        </a:spcBef>
        <a:spcAft>
          <a:spcPct val="0"/>
        </a:spcAft>
        <a:defRPr sz="3000">
          <a:solidFill>
            <a:schemeClr val="tx1"/>
          </a:solidFill>
          <a:latin typeface="Georgia" charset="0"/>
          <a:ea typeface="MS PGothic" panose="020B0600070205080204" pitchFamily="34" charset="-128"/>
          <a:cs typeface="ＭＳ Ｐゴシック" charset="0"/>
        </a:defRPr>
      </a:lvl3pPr>
      <a:lvl4pPr algn="l" rtl="0" eaLnBrk="0" fontAlgn="base" hangingPunct="0">
        <a:lnSpc>
          <a:spcPct val="90000"/>
        </a:lnSpc>
        <a:spcBef>
          <a:spcPct val="0"/>
        </a:spcBef>
        <a:spcAft>
          <a:spcPct val="0"/>
        </a:spcAft>
        <a:defRPr sz="3000">
          <a:solidFill>
            <a:schemeClr val="tx1"/>
          </a:solidFill>
          <a:latin typeface="Georgia" charset="0"/>
          <a:ea typeface="MS PGothic" panose="020B0600070205080204" pitchFamily="34" charset="-128"/>
          <a:cs typeface="ＭＳ Ｐゴシック" charset="0"/>
        </a:defRPr>
      </a:lvl4pPr>
      <a:lvl5pPr algn="l" rtl="0" eaLnBrk="0" fontAlgn="base" hangingPunct="0">
        <a:lnSpc>
          <a:spcPct val="90000"/>
        </a:lnSpc>
        <a:spcBef>
          <a:spcPct val="0"/>
        </a:spcBef>
        <a:spcAft>
          <a:spcPct val="0"/>
        </a:spcAft>
        <a:defRPr sz="3000">
          <a:solidFill>
            <a:schemeClr val="tx1"/>
          </a:solidFill>
          <a:latin typeface="Georgia" charset="0"/>
          <a:ea typeface="MS PGothic" panose="020B0600070205080204" pitchFamily="34" charset="-128"/>
          <a:cs typeface="ＭＳ Ｐゴシック" charset="0"/>
        </a:defRPr>
      </a:lvl5pPr>
      <a:lvl6pPr marL="4572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6pPr>
      <a:lvl7pPr marL="9144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7pPr>
      <a:lvl8pPr marL="13716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8pPr>
      <a:lvl9pPr marL="18288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9.xml"/><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9.xml"/><Relationship Id="rId6" Type="http://schemas.openxmlformats.org/officeDocument/2006/relationships/chart" Target="../charts/chart1.xml"/><Relationship Id="rId5" Type="http://schemas.openxmlformats.org/officeDocument/2006/relationships/image" Target="../media/image9.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oleObject" Target="../embeddings/oleObject1.bin"/><Relationship Id="rId7" Type="http://schemas.openxmlformats.org/officeDocument/2006/relationships/oleObject" Target="../embeddings/oleObject2.bin"/><Relationship Id="rId12"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29.png"/><Relationship Id="rId11" Type="http://schemas.openxmlformats.org/officeDocument/2006/relationships/image" Target="../media/image16.png"/><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image" Target="../media/image27.png"/><Relationship Id="rId9" Type="http://schemas.openxmlformats.org/officeDocument/2006/relationships/image" Target="../media/image15.png"/></Relationships>
</file>

<file path=ppt/slides/_rels/slide10.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 Id="rId9" Type="http://schemas.openxmlformats.org/officeDocument/2006/relationships/image" Target="../media/image2.png"/></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chart" Target="../charts/chart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png"/><Relationship Id="rId1" Type="http://schemas.openxmlformats.org/officeDocument/2006/relationships/slideLayout" Target="../slideLayouts/slideLayout9.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2.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1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9.xml"/><Relationship Id="rId5" Type="http://schemas.openxmlformats.org/officeDocument/2006/relationships/image" Target="../media/image2.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1.xml"/><Relationship Id="rId5" Type="http://schemas.openxmlformats.org/officeDocument/2006/relationships/image" Target="../media/image2.png"/><Relationship Id="rId4" Type="http://schemas.openxmlformats.org/officeDocument/2006/relationships/image" Target="../media/image52.png"/></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3.pn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56.png"/></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7.png"/><Relationship Id="rId1" Type="http://schemas.openxmlformats.org/officeDocument/2006/relationships/slideLayout" Target="../slideLayouts/slideLayout14.xml"/><Relationship Id="rId4" Type="http://schemas.openxmlformats.org/officeDocument/2006/relationships/image" Target="../media/image58.png"/></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2.png"/><Relationship Id="rId4" Type="http://schemas.microsoft.com/office/2007/relationships/hdphoto" Target="../media/hdphoto3.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Picture 2" descr="A picture containing food, drawing&#10;&#10;Description automatically generated">
            <a:extLst>
              <a:ext uri="{FF2B5EF4-FFF2-40B4-BE49-F238E27FC236}">
                <a16:creationId xmlns:a16="http://schemas.microsoft.com/office/drawing/2014/main" id="{B0CD0212-7026-4DD3-AD86-BA2A3A03FC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467" y="899609"/>
            <a:ext cx="10929788" cy="2677802"/>
          </a:xfrm>
          <a:prstGeom prst="rect">
            <a:avLst/>
          </a:prstGeom>
        </p:spPr>
      </p:pic>
      <p:sp>
        <p:nvSpPr>
          <p:cNvPr id="71" name="Rectangle 70">
            <a:extLst>
              <a:ext uri="{FF2B5EF4-FFF2-40B4-BE49-F238E27FC236}">
                <a16:creationId xmlns:a16="http://schemas.microsoft.com/office/drawing/2014/main" id="{72257994-BD97-4691-8B89-198A6D2BAB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918509"/>
            <a:ext cx="12192000" cy="1939491"/>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Title 7"/>
          <p:cNvSpPr>
            <a:spLocks noGrp="1"/>
          </p:cNvSpPr>
          <p:nvPr>
            <p:ph type="ctrTitle"/>
          </p:nvPr>
        </p:nvSpPr>
        <p:spPr>
          <a:xfrm>
            <a:off x="1600200" y="4269282"/>
            <a:ext cx="8991600" cy="1264762"/>
          </a:xfrm>
          <a:solidFill>
            <a:srgbClr val="FFFFFF"/>
          </a:solidFill>
          <a:ln w="38100">
            <a:solidFill>
              <a:srgbClr val="404040"/>
            </a:solidFill>
            <a:miter lim="800000"/>
          </a:ln>
        </p:spPr>
        <p:txBody>
          <a:bodyPr vert="horz" lIns="91440" tIns="45720" rIns="91440" bIns="45720" rtlCol="0" anchor="ctr">
            <a:normAutofit/>
          </a:bodyPr>
          <a:lstStyle/>
          <a:p>
            <a:pPr algn="ctr" eaLnBrk="1" hangingPunct="1"/>
            <a:r>
              <a:rPr lang="en-US" altLang="en-US" sz="4000" kern="1200" dirty="0">
                <a:solidFill>
                  <a:srgbClr val="79133C"/>
                </a:solidFill>
                <a:latin typeface="+mj-lt"/>
                <a:ea typeface="+mj-ea"/>
                <a:cs typeface="+mj-cs"/>
              </a:rPr>
              <a:t>Advocacy Toolkit</a:t>
            </a:r>
          </a:p>
        </p:txBody>
      </p:sp>
      <p:sp>
        <p:nvSpPr>
          <p:cNvPr id="9" name="Subtitle 8"/>
          <p:cNvSpPr>
            <a:spLocks noGrp="1"/>
          </p:cNvSpPr>
          <p:nvPr>
            <p:ph type="subTitle" idx="1"/>
          </p:nvPr>
        </p:nvSpPr>
        <p:spPr>
          <a:xfrm>
            <a:off x="2695194" y="5802835"/>
            <a:ext cx="6801612" cy="536125"/>
          </a:xfrm>
        </p:spPr>
        <p:txBody>
          <a:bodyPr vert="horz" lIns="91440" tIns="45720" rIns="91440" bIns="45720" rtlCol="0">
            <a:normAutofit/>
          </a:bodyPr>
          <a:lstStyle/>
          <a:p>
            <a:pPr algn="ctr" eaLnBrk="1" hangingPunct="1">
              <a:spcBef>
                <a:spcPts val="1000"/>
              </a:spcBef>
              <a:defRPr/>
            </a:pPr>
            <a:r>
              <a:rPr lang="en-US" sz="1800" kern="1200" dirty="0">
                <a:solidFill>
                  <a:srgbClr val="FFFFFF"/>
                </a:solidFill>
                <a:latin typeface="+mn-lt"/>
                <a:ea typeface="+mn-ea"/>
                <a:cs typeface="+mn-cs"/>
              </a:rPr>
              <a:t>Federal Focus But Can Apply At State Level Too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a:stCxn id="13" idx="0"/>
          </p:cNvCxnSpPr>
          <p:nvPr/>
        </p:nvCxnSpPr>
        <p:spPr>
          <a:xfrm flipV="1">
            <a:off x="1256890" y="1785513"/>
            <a:ext cx="0" cy="1843798"/>
          </a:xfrm>
          <a:prstGeom prst="straightConnector1">
            <a:avLst/>
          </a:prstGeom>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511826" y="959003"/>
            <a:ext cx="11263973" cy="1115568"/>
          </a:xfrm>
        </p:spPr>
        <p:txBody>
          <a:bodyPr/>
          <a:lstStyle/>
          <a:p>
            <a:r>
              <a:rPr lang="en-US" dirty="0">
                <a:latin typeface="+mj-lt"/>
              </a:rPr>
              <a:t>Roadmap</a:t>
            </a:r>
          </a:p>
        </p:txBody>
      </p:sp>
      <p:grpSp>
        <p:nvGrpSpPr>
          <p:cNvPr id="11" name="Group 10">
            <a:extLst>
              <a:ext uri="{FF2B5EF4-FFF2-40B4-BE49-F238E27FC236}">
                <a16:creationId xmlns:a16="http://schemas.microsoft.com/office/drawing/2014/main" id="{E14095DC-4791-498F-822C-C47AE834E36F}"/>
              </a:ext>
            </a:extLst>
          </p:cNvPr>
          <p:cNvGrpSpPr/>
          <p:nvPr/>
        </p:nvGrpSpPr>
        <p:grpSpPr>
          <a:xfrm>
            <a:off x="0" y="31775"/>
            <a:ext cx="12192000" cy="786177"/>
            <a:chOff x="0" y="15594"/>
            <a:chExt cx="12192000" cy="786177"/>
          </a:xfrm>
        </p:grpSpPr>
        <p:sp>
          <p:nvSpPr>
            <p:cNvPr id="12" name="Rectangle 11">
              <a:extLst>
                <a:ext uri="{FF2B5EF4-FFF2-40B4-BE49-F238E27FC236}">
                  <a16:creationId xmlns:a16="http://schemas.microsoft.com/office/drawing/2014/main" id="{4AF62A28-010A-42E4-9977-20CD21B9DBF7}"/>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648808F-2F5D-47F7-A012-12429C16EBF8}"/>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5" name="Picture 16">
              <a:extLst>
                <a:ext uri="{FF2B5EF4-FFF2-40B4-BE49-F238E27FC236}">
                  <a16:creationId xmlns:a16="http://schemas.microsoft.com/office/drawing/2014/main" id="{23F2F733-A36B-4DBF-BE05-7A80B66CA5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a:extLst>
              <a:ext uri="{FF2B5EF4-FFF2-40B4-BE49-F238E27FC236}">
                <a16:creationId xmlns:a16="http://schemas.microsoft.com/office/drawing/2014/main" id="{320C0213-CB25-413A-9644-F4254B76F9D1}"/>
              </a:ext>
            </a:extLst>
          </p:cNvPr>
          <p:cNvGrpSpPr/>
          <p:nvPr/>
        </p:nvGrpSpPr>
        <p:grpSpPr>
          <a:xfrm>
            <a:off x="1166130" y="1680147"/>
            <a:ext cx="188632" cy="4563279"/>
            <a:chOff x="1521642" y="1670371"/>
            <a:chExt cx="188632" cy="4563279"/>
          </a:xfrm>
          <a:solidFill>
            <a:schemeClr val="bg2"/>
          </a:solidFill>
        </p:grpSpPr>
        <p:cxnSp>
          <p:nvCxnSpPr>
            <p:cNvPr id="29" name="Straight Arrow Connector 28">
              <a:extLst>
                <a:ext uri="{FF2B5EF4-FFF2-40B4-BE49-F238E27FC236}">
                  <a16:creationId xmlns:a16="http://schemas.microsoft.com/office/drawing/2014/main" id="{5FC5D247-AD92-46F4-AF64-06842EDBAB5E}"/>
                </a:ext>
              </a:extLst>
            </p:cNvPr>
            <p:cNvCxnSpPr>
              <a:cxnSpLocks/>
            </p:cNvCxnSpPr>
            <p:nvPr/>
          </p:nvCxnSpPr>
          <p:spPr>
            <a:xfrm flipV="1">
              <a:off x="1608486" y="3797185"/>
              <a:ext cx="7434" cy="2417308"/>
            </a:xfrm>
            <a:prstGeom prst="straightConnector1">
              <a:avLst/>
            </a:prstGeom>
            <a:grpFill/>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5AA26C76-BC26-4522-9F2A-F7F5B438AAAA}"/>
                </a:ext>
              </a:extLst>
            </p:cNvPr>
            <p:cNvGrpSpPr/>
            <p:nvPr/>
          </p:nvGrpSpPr>
          <p:grpSpPr>
            <a:xfrm>
              <a:off x="1521642" y="1670371"/>
              <a:ext cx="188632" cy="4563279"/>
              <a:chOff x="922267" y="1695453"/>
              <a:chExt cx="188632" cy="4563279"/>
            </a:xfrm>
            <a:grpFill/>
          </p:grpSpPr>
          <p:grpSp>
            <p:nvGrpSpPr>
              <p:cNvPr id="19" name="Group 18">
                <a:extLst>
                  <a:ext uri="{FF2B5EF4-FFF2-40B4-BE49-F238E27FC236}">
                    <a16:creationId xmlns:a16="http://schemas.microsoft.com/office/drawing/2014/main" id="{6B98CD3F-863A-4406-992A-2A9FFF419ADF}"/>
                  </a:ext>
                </a:extLst>
              </p:cNvPr>
              <p:cNvGrpSpPr/>
              <p:nvPr/>
            </p:nvGrpSpPr>
            <p:grpSpPr>
              <a:xfrm>
                <a:off x="922267" y="1695453"/>
                <a:ext cx="181321" cy="4563279"/>
                <a:chOff x="922267" y="1695453"/>
                <a:chExt cx="181321" cy="4563279"/>
              </a:xfrm>
              <a:grpFill/>
            </p:grpSpPr>
            <p:grpSp>
              <p:nvGrpSpPr>
                <p:cNvPr id="16" name="Group 15">
                  <a:extLst>
                    <a:ext uri="{FF2B5EF4-FFF2-40B4-BE49-F238E27FC236}">
                      <a16:creationId xmlns:a16="http://schemas.microsoft.com/office/drawing/2014/main" id="{334A079A-1E89-4A87-8940-5D697F351AC6}"/>
                    </a:ext>
                  </a:extLst>
                </p:cNvPr>
                <p:cNvGrpSpPr/>
                <p:nvPr/>
              </p:nvGrpSpPr>
              <p:grpSpPr>
                <a:xfrm>
                  <a:off x="922466" y="1695453"/>
                  <a:ext cx="181122" cy="2132044"/>
                  <a:chOff x="2178982" y="1753154"/>
                  <a:chExt cx="181122" cy="2132044"/>
                </a:xfrm>
                <a:grpFill/>
              </p:grpSpPr>
              <p:grpSp>
                <p:nvGrpSpPr>
                  <p:cNvPr id="6" name="Group 5">
                    <a:extLst>
                      <a:ext uri="{FF2B5EF4-FFF2-40B4-BE49-F238E27FC236}">
                        <a16:creationId xmlns:a16="http://schemas.microsoft.com/office/drawing/2014/main" id="{6779DFB7-884A-4AA2-83AC-4B69CFC6F10F}"/>
                      </a:ext>
                    </a:extLst>
                  </p:cNvPr>
                  <p:cNvGrpSpPr/>
                  <p:nvPr/>
                </p:nvGrpSpPr>
                <p:grpSpPr>
                  <a:xfrm>
                    <a:off x="2178982" y="2727736"/>
                    <a:ext cx="181122" cy="670171"/>
                    <a:chOff x="2465536" y="2890377"/>
                    <a:chExt cx="181122" cy="670171"/>
                  </a:xfrm>
                  <a:grpFill/>
                </p:grpSpPr>
                <p:sp>
                  <p:nvSpPr>
                    <p:cNvPr id="7" name="Oval 6"/>
                    <p:cNvSpPr>
                      <a:spLocks noChangeAspect="1"/>
                    </p:cNvSpPr>
                    <p:nvPr/>
                  </p:nvSpPr>
                  <p:spPr>
                    <a:xfrm>
                      <a:off x="2465536" y="2890377"/>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8" name="Oval 7"/>
                    <p:cNvSpPr>
                      <a:spLocks noChangeAspect="1"/>
                    </p:cNvSpPr>
                    <p:nvPr/>
                  </p:nvSpPr>
                  <p:spPr>
                    <a:xfrm>
                      <a:off x="2465536" y="3377668"/>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nvGrpSpPr>
                  <p:cNvPr id="3" name="Group 2">
                    <a:extLst>
                      <a:ext uri="{FF2B5EF4-FFF2-40B4-BE49-F238E27FC236}">
                        <a16:creationId xmlns:a16="http://schemas.microsoft.com/office/drawing/2014/main" id="{B5BD6781-A523-45DA-93C2-7EAB50767823}"/>
                      </a:ext>
                    </a:extLst>
                  </p:cNvPr>
                  <p:cNvGrpSpPr/>
                  <p:nvPr/>
                </p:nvGrpSpPr>
                <p:grpSpPr>
                  <a:xfrm>
                    <a:off x="2178982" y="1753154"/>
                    <a:ext cx="181122" cy="2132044"/>
                    <a:chOff x="2465536" y="1915795"/>
                    <a:chExt cx="181122" cy="2132044"/>
                  </a:xfrm>
                  <a:grpFill/>
                </p:grpSpPr>
                <p:sp>
                  <p:nvSpPr>
                    <p:cNvPr id="5" name="Oval 4"/>
                    <p:cNvSpPr>
                      <a:spLocks noChangeAspect="1"/>
                    </p:cNvSpPr>
                    <p:nvPr/>
                  </p:nvSpPr>
                  <p:spPr>
                    <a:xfrm>
                      <a:off x="2465536" y="2403086"/>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9" name="Oval 8"/>
                    <p:cNvSpPr>
                      <a:spLocks noChangeAspect="1"/>
                    </p:cNvSpPr>
                    <p:nvPr/>
                  </p:nvSpPr>
                  <p:spPr>
                    <a:xfrm>
                      <a:off x="2465536" y="191579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13" name="Oval 12"/>
                    <p:cNvSpPr>
                      <a:spLocks noChangeAspect="1"/>
                    </p:cNvSpPr>
                    <p:nvPr/>
                  </p:nvSpPr>
                  <p:spPr>
                    <a:xfrm>
                      <a:off x="2465536" y="3864959"/>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22" name="Oval 21">
                  <a:extLst>
                    <a:ext uri="{FF2B5EF4-FFF2-40B4-BE49-F238E27FC236}">
                      <a16:creationId xmlns:a16="http://schemas.microsoft.com/office/drawing/2014/main" id="{B75B1F4C-71E2-4A96-8B6D-0C574AB37B49}"/>
                    </a:ext>
                  </a:extLst>
                </p:cNvPr>
                <p:cNvSpPr>
                  <a:spLocks noChangeAspect="1"/>
                </p:cNvSpPr>
                <p:nvPr/>
              </p:nvSpPr>
              <p:spPr>
                <a:xfrm>
                  <a:off x="922267" y="41346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6" name="Oval 25">
                  <a:extLst>
                    <a:ext uri="{FF2B5EF4-FFF2-40B4-BE49-F238E27FC236}">
                      <a16:creationId xmlns:a16="http://schemas.microsoft.com/office/drawing/2014/main" id="{85955EBF-A79D-41E2-8C33-8B00C00897DC}"/>
                    </a:ext>
                  </a:extLst>
                </p:cNvPr>
                <p:cNvSpPr>
                  <a:spLocks noChangeAspect="1"/>
                </p:cNvSpPr>
                <p:nvPr/>
              </p:nvSpPr>
              <p:spPr>
                <a:xfrm>
                  <a:off x="922343" y="60758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7" name="Oval 26">
                  <a:extLst>
                    <a:ext uri="{FF2B5EF4-FFF2-40B4-BE49-F238E27FC236}">
                      <a16:creationId xmlns:a16="http://schemas.microsoft.com/office/drawing/2014/main" id="{F81356B2-4606-4ABA-B145-CC867801BDC9}"/>
                    </a:ext>
                  </a:extLst>
                </p:cNvPr>
                <p:cNvSpPr>
                  <a:spLocks noChangeAspect="1"/>
                </p:cNvSpPr>
                <p:nvPr/>
              </p:nvSpPr>
              <p:spPr>
                <a:xfrm>
                  <a:off x="922466" y="5106490"/>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sp>
            <p:nvSpPr>
              <p:cNvPr id="25" name="Oval 24">
                <a:extLst>
                  <a:ext uri="{FF2B5EF4-FFF2-40B4-BE49-F238E27FC236}">
                    <a16:creationId xmlns:a16="http://schemas.microsoft.com/office/drawing/2014/main" id="{DFC18CE1-E0B6-40E6-916E-1B88B31AAEB7}"/>
                  </a:ext>
                </a:extLst>
              </p:cNvPr>
              <p:cNvSpPr>
                <a:spLocks noChangeAspect="1"/>
              </p:cNvSpPr>
              <p:nvPr/>
            </p:nvSpPr>
            <p:spPr>
              <a:xfrm>
                <a:off x="929777" y="462107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8" name="Oval 27">
                <a:extLst>
                  <a:ext uri="{FF2B5EF4-FFF2-40B4-BE49-F238E27FC236}">
                    <a16:creationId xmlns:a16="http://schemas.microsoft.com/office/drawing/2014/main" id="{D1963A7C-1EE6-464D-898E-C9E36AD87D24}"/>
                  </a:ext>
                </a:extLst>
              </p:cNvPr>
              <p:cNvSpPr>
                <a:spLocks noChangeAspect="1"/>
              </p:cNvSpPr>
              <p:nvPr/>
            </p:nvSpPr>
            <p:spPr>
              <a:xfrm>
                <a:off x="929777" y="559652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34" name="Rectangle 33">
            <a:extLst>
              <a:ext uri="{FF2B5EF4-FFF2-40B4-BE49-F238E27FC236}">
                <a16:creationId xmlns:a16="http://schemas.microsoft.com/office/drawing/2014/main" id="{4161FA21-9D96-45F8-AAE3-5C008175431C}"/>
              </a:ext>
            </a:extLst>
          </p:cNvPr>
          <p:cNvSpPr/>
          <p:nvPr/>
        </p:nvSpPr>
        <p:spPr>
          <a:xfrm>
            <a:off x="1438012" y="1614146"/>
            <a:ext cx="216758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Advocacy Overview</a:t>
            </a:r>
          </a:p>
        </p:txBody>
      </p:sp>
      <p:sp>
        <p:nvSpPr>
          <p:cNvPr id="35" name="Rectangle 34">
            <a:extLst>
              <a:ext uri="{FF2B5EF4-FFF2-40B4-BE49-F238E27FC236}">
                <a16:creationId xmlns:a16="http://schemas.microsoft.com/office/drawing/2014/main" id="{9A5D405B-70F9-48C1-B004-BD1B6A15D671}"/>
              </a:ext>
            </a:extLst>
          </p:cNvPr>
          <p:cNvSpPr/>
          <p:nvPr/>
        </p:nvSpPr>
        <p:spPr>
          <a:xfrm>
            <a:off x="1438011" y="2074212"/>
            <a:ext cx="292580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Legislation and Regulation</a:t>
            </a:r>
          </a:p>
        </p:txBody>
      </p:sp>
      <p:sp>
        <p:nvSpPr>
          <p:cNvPr id="36" name="Rectangle 35">
            <a:extLst>
              <a:ext uri="{FF2B5EF4-FFF2-40B4-BE49-F238E27FC236}">
                <a16:creationId xmlns:a16="http://schemas.microsoft.com/office/drawing/2014/main" id="{3FD4C386-91FF-43E6-9B73-F8113EBA7DCA}"/>
              </a:ext>
            </a:extLst>
          </p:cNvPr>
          <p:cNvSpPr/>
          <p:nvPr/>
        </p:nvSpPr>
        <p:spPr>
          <a:xfrm>
            <a:off x="1438010" y="2565995"/>
            <a:ext cx="251863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Social Media Advocacy</a:t>
            </a:r>
          </a:p>
        </p:txBody>
      </p:sp>
      <p:sp>
        <p:nvSpPr>
          <p:cNvPr id="37" name="Rectangle 36">
            <a:extLst>
              <a:ext uri="{FF2B5EF4-FFF2-40B4-BE49-F238E27FC236}">
                <a16:creationId xmlns:a16="http://schemas.microsoft.com/office/drawing/2014/main" id="{72687200-51B6-4D9E-A66C-081FCC838163}"/>
              </a:ext>
            </a:extLst>
          </p:cNvPr>
          <p:cNvSpPr/>
          <p:nvPr/>
        </p:nvSpPr>
        <p:spPr>
          <a:xfrm>
            <a:off x="1415769" y="5967320"/>
            <a:ext cx="2109873"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Contract Lobbyists</a:t>
            </a:r>
          </a:p>
        </p:txBody>
      </p:sp>
      <p:sp>
        <p:nvSpPr>
          <p:cNvPr id="38" name="Rectangle 37">
            <a:extLst>
              <a:ext uri="{FF2B5EF4-FFF2-40B4-BE49-F238E27FC236}">
                <a16:creationId xmlns:a16="http://schemas.microsoft.com/office/drawing/2014/main" id="{B62252EA-7D57-44B5-B730-7572B3120BB3}"/>
              </a:ext>
            </a:extLst>
          </p:cNvPr>
          <p:cNvSpPr/>
          <p:nvPr/>
        </p:nvSpPr>
        <p:spPr>
          <a:xfrm>
            <a:off x="1397920" y="3040167"/>
            <a:ext cx="324640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Meeting with Elected Officials</a:t>
            </a:r>
          </a:p>
        </p:txBody>
      </p:sp>
      <p:sp>
        <p:nvSpPr>
          <p:cNvPr id="39" name="Rectangle 38">
            <a:extLst>
              <a:ext uri="{FF2B5EF4-FFF2-40B4-BE49-F238E27FC236}">
                <a16:creationId xmlns:a16="http://schemas.microsoft.com/office/drawing/2014/main" id="{A2FBDBF2-45AF-42D9-B606-076DAD85272F}"/>
              </a:ext>
            </a:extLst>
          </p:cNvPr>
          <p:cNvSpPr/>
          <p:nvPr/>
        </p:nvSpPr>
        <p:spPr>
          <a:xfrm>
            <a:off x="1373984" y="3514339"/>
            <a:ext cx="121539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Coalitions</a:t>
            </a:r>
          </a:p>
        </p:txBody>
      </p:sp>
      <p:sp>
        <p:nvSpPr>
          <p:cNvPr id="40" name="Rectangle 39">
            <a:extLst>
              <a:ext uri="{FF2B5EF4-FFF2-40B4-BE49-F238E27FC236}">
                <a16:creationId xmlns:a16="http://schemas.microsoft.com/office/drawing/2014/main" id="{495F160F-C350-4E75-898D-EA043630CD24}"/>
              </a:ext>
            </a:extLst>
          </p:cNvPr>
          <p:cNvSpPr/>
          <p:nvPr/>
        </p:nvSpPr>
        <p:spPr>
          <a:xfrm>
            <a:off x="1373984" y="4529281"/>
            <a:ext cx="151676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Action Alerts</a:t>
            </a:r>
          </a:p>
        </p:txBody>
      </p:sp>
      <p:sp>
        <p:nvSpPr>
          <p:cNvPr id="41" name="Rectangle 40">
            <a:extLst>
              <a:ext uri="{FF2B5EF4-FFF2-40B4-BE49-F238E27FC236}">
                <a16:creationId xmlns:a16="http://schemas.microsoft.com/office/drawing/2014/main" id="{68901AB9-26F6-4125-ACF8-52B23775E4FF}"/>
              </a:ext>
            </a:extLst>
          </p:cNvPr>
          <p:cNvSpPr/>
          <p:nvPr/>
        </p:nvSpPr>
        <p:spPr>
          <a:xfrm>
            <a:off x="1415769" y="5012073"/>
            <a:ext cx="199125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Giving Testimony</a:t>
            </a:r>
          </a:p>
        </p:txBody>
      </p:sp>
      <p:sp>
        <p:nvSpPr>
          <p:cNvPr id="42" name="Rectangle 41">
            <a:extLst>
              <a:ext uri="{FF2B5EF4-FFF2-40B4-BE49-F238E27FC236}">
                <a16:creationId xmlns:a16="http://schemas.microsoft.com/office/drawing/2014/main" id="{480BD5CE-BC10-47A1-80D8-8D939ECE5C45}"/>
              </a:ext>
            </a:extLst>
          </p:cNvPr>
          <p:cNvSpPr/>
          <p:nvPr/>
        </p:nvSpPr>
        <p:spPr>
          <a:xfrm>
            <a:off x="1415769" y="5493148"/>
            <a:ext cx="349486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Government Affairs Committees</a:t>
            </a:r>
          </a:p>
        </p:txBody>
      </p:sp>
      <p:sp>
        <p:nvSpPr>
          <p:cNvPr id="43" name="Rectangle 42">
            <a:extLst>
              <a:ext uri="{FF2B5EF4-FFF2-40B4-BE49-F238E27FC236}">
                <a16:creationId xmlns:a16="http://schemas.microsoft.com/office/drawing/2014/main" id="{EFB49202-813D-4520-9104-CF64A5330887}"/>
              </a:ext>
            </a:extLst>
          </p:cNvPr>
          <p:cNvSpPr/>
          <p:nvPr/>
        </p:nvSpPr>
        <p:spPr>
          <a:xfrm>
            <a:off x="1397920" y="4026120"/>
            <a:ext cx="151996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Course Visits</a:t>
            </a:r>
          </a:p>
        </p:txBody>
      </p:sp>
      <p:sp>
        <p:nvSpPr>
          <p:cNvPr id="44" name="Oval 43">
            <a:extLst>
              <a:ext uri="{FF2B5EF4-FFF2-40B4-BE49-F238E27FC236}">
                <a16:creationId xmlns:a16="http://schemas.microsoft.com/office/drawing/2014/main" id="{B0A18354-C21A-4F32-BF2C-92547E1519A9}"/>
              </a:ext>
            </a:extLst>
          </p:cNvPr>
          <p:cNvSpPr>
            <a:spLocks noChangeAspect="1"/>
          </p:cNvSpPr>
          <p:nvPr/>
        </p:nvSpPr>
        <p:spPr>
          <a:xfrm>
            <a:off x="1168379" y="1674929"/>
            <a:ext cx="181122" cy="182880"/>
          </a:xfrm>
          <a:prstGeom prst="ellipse">
            <a:avLst/>
          </a:prstGeom>
          <a:solidFill>
            <a:srgbClr val="005D38"/>
          </a:solidFill>
          <a:ln w="25400">
            <a:solidFill>
              <a:srgbClr val="005D3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Tree>
    <p:extLst>
      <p:ext uri="{BB962C8B-B14F-4D97-AF65-F5344CB8AC3E}">
        <p14:creationId xmlns:p14="http://schemas.microsoft.com/office/powerpoint/2010/main" val="26573157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67398A3-3D67-41EC-B411-1428348954E9}" type="slidenum">
              <a:rPr lang="en-US" smtClean="0"/>
              <a:pPr/>
              <a:t>3</a:t>
            </a:fld>
            <a:endParaRPr lang="en-US"/>
          </a:p>
        </p:txBody>
      </p:sp>
      <p:sp>
        <p:nvSpPr>
          <p:cNvPr id="7" name="Title 6">
            <a:extLst>
              <a:ext uri="{FF2B5EF4-FFF2-40B4-BE49-F238E27FC236}">
                <a16:creationId xmlns:a16="http://schemas.microsoft.com/office/drawing/2014/main" id="{C8CF0C9C-C108-9B46-9D12-9AF31222B06E}"/>
              </a:ext>
            </a:extLst>
          </p:cNvPr>
          <p:cNvSpPr>
            <a:spLocks noGrp="1"/>
          </p:cNvSpPr>
          <p:nvPr>
            <p:ph type="title"/>
          </p:nvPr>
        </p:nvSpPr>
        <p:spPr>
          <a:xfrm>
            <a:off x="535493" y="1133196"/>
            <a:ext cx="11216640" cy="640080"/>
          </a:xfrm>
        </p:spPr>
        <p:txBody>
          <a:bodyPr>
            <a:normAutofit fontScale="90000"/>
          </a:bodyPr>
          <a:lstStyle/>
          <a:p>
            <a:pPr algn="ctr"/>
            <a:r>
              <a:rPr lang="en-US" sz="4400" dirty="0">
                <a:latin typeface="+mj-lt"/>
              </a:rPr>
              <a:t>How does advocacy work?</a:t>
            </a:r>
          </a:p>
        </p:txBody>
      </p:sp>
      <p:sp>
        <p:nvSpPr>
          <p:cNvPr id="71" name="Text Placeholder 18">
            <a:extLst>
              <a:ext uri="{FF2B5EF4-FFF2-40B4-BE49-F238E27FC236}">
                <a16:creationId xmlns:a16="http://schemas.microsoft.com/office/drawing/2014/main" id="{A29C9667-9C28-1F4E-83A1-F621D4EDFB4F}"/>
              </a:ext>
            </a:extLst>
          </p:cNvPr>
          <p:cNvSpPr txBox="1">
            <a:spLocks/>
          </p:cNvSpPr>
          <p:nvPr/>
        </p:nvSpPr>
        <p:spPr bwMode="auto">
          <a:xfrm>
            <a:off x="1928808" y="6220588"/>
            <a:ext cx="8247721" cy="191226"/>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700" dirty="0">
                <a:solidFill>
                  <a:schemeClr val="tx1">
                    <a:lumMod val="50000"/>
                    <a:lumOff val="50000"/>
                  </a:schemeClr>
                </a:solidFill>
                <a:latin typeface="+mj-lt"/>
                <a:cs typeface="Georgia"/>
              </a:rPr>
              <a:t>Sources: </a:t>
            </a:r>
            <a:r>
              <a:rPr lang="en-US" sz="600" dirty="0">
                <a:solidFill>
                  <a:srgbClr val="000000">
                    <a:lumMod val="50000"/>
                    <a:lumOff val="50000"/>
                  </a:srgbClr>
                </a:solidFill>
                <a:latin typeface="Georgia"/>
                <a:ea typeface="+mn-ea"/>
                <a:cs typeface="Georgia"/>
              </a:rPr>
              <a:t>National Journal research, 2019; “Communicating with Congress,” Congressional Management Foundation, 2011</a:t>
            </a:r>
            <a:endParaRPr lang="en-US" sz="700" dirty="0">
              <a:solidFill>
                <a:schemeClr val="tx1">
                  <a:lumMod val="50000"/>
                  <a:lumOff val="50000"/>
                </a:schemeClr>
              </a:solidFill>
              <a:latin typeface="+mj-lt"/>
              <a:cs typeface="Georgia"/>
            </a:endParaRPr>
          </a:p>
        </p:txBody>
      </p:sp>
      <p:pic>
        <p:nvPicPr>
          <p:cNvPr id="67" name="Picture 66"/>
          <p:cNvPicPr>
            <a:picLocks noChangeAspect="1"/>
          </p:cNvPicPr>
          <p:nvPr/>
        </p:nvPicPr>
        <p:blipFill>
          <a:blip r:embed="rId2"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319090" y="2268205"/>
            <a:ext cx="1228350" cy="1661643"/>
          </a:xfrm>
          <a:prstGeom prst="rect">
            <a:avLst/>
          </a:prstGeom>
        </p:spPr>
      </p:pic>
      <p:pic>
        <p:nvPicPr>
          <p:cNvPr id="68" name="Picture 67"/>
          <p:cNvPicPr>
            <a:picLocks noChangeAspect="1"/>
          </p:cNvPicPr>
          <p:nvPr/>
        </p:nvPicPr>
        <p:blipFill rotWithShape="1">
          <a:blip r:embed="rId3" cstate="print">
            <a:duotone>
              <a:schemeClr val="bg2">
                <a:shade val="45000"/>
                <a:satMod val="135000"/>
              </a:schemeClr>
              <a:prstClr val="white"/>
            </a:duotone>
            <a:extLst>
              <a:ext uri="{28A0092B-C50C-407E-A947-70E740481C1C}">
                <a14:useLocalDpi xmlns:a14="http://schemas.microsoft.com/office/drawing/2010/main" val="0"/>
              </a:ext>
            </a:extLst>
          </a:blip>
          <a:srcRect l="50000"/>
          <a:stretch/>
        </p:blipFill>
        <p:spPr>
          <a:xfrm>
            <a:off x="8384395" y="2258210"/>
            <a:ext cx="659528" cy="1784346"/>
          </a:xfrm>
          <a:prstGeom prst="rect">
            <a:avLst/>
          </a:prstGeom>
        </p:spPr>
      </p:pic>
      <p:grpSp>
        <p:nvGrpSpPr>
          <p:cNvPr id="75" name="Group 74"/>
          <p:cNvGrpSpPr/>
          <p:nvPr/>
        </p:nvGrpSpPr>
        <p:grpSpPr>
          <a:xfrm>
            <a:off x="1380132" y="2109749"/>
            <a:ext cx="9509271" cy="3317077"/>
            <a:chOff x="321684" y="1451955"/>
            <a:chExt cx="8482703" cy="2187393"/>
          </a:xfrm>
        </p:grpSpPr>
        <p:sp>
          <p:nvSpPr>
            <p:cNvPr id="76" name="U-Turn Arrow 75"/>
            <p:cNvSpPr/>
            <p:nvPr/>
          </p:nvSpPr>
          <p:spPr>
            <a:xfrm>
              <a:off x="3482139" y="1965247"/>
              <a:ext cx="2103120" cy="640080"/>
            </a:xfrm>
            <a:prstGeom prst="uturnArrow">
              <a:avLst/>
            </a:prstGeom>
            <a:solidFill>
              <a:srgbClr val="9D7C4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chemeClr val="tx1"/>
                </a:solidFill>
              </a:endParaRPr>
            </a:p>
          </p:txBody>
        </p:sp>
        <p:sp>
          <p:nvSpPr>
            <p:cNvPr id="77" name="U-Turn Arrow 76"/>
            <p:cNvSpPr/>
            <p:nvPr/>
          </p:nvSpPr>
          <p:spPr>
            <a:xfrm flipH="1" flipV="1">
              <a:off x="3482139" y="2999268"/>
              <a:ext cx="2103120" cy="640080"/>
            </a:xfrm>
            <a:prstGeom prst="uturnArrow">
              <a:avLst/>
            </a:prstGeom>
            <a:solidFill>
              <a:srgbClr val="9D7C4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chemeClr val="tx1"/>
                </a:solidFill>
              </a:endParaRPr>
            </a:p>
          </p:txBody>
        </p:sp>
        <p:grpSp>
          <p:nvGrpSpPr>
            <p:cNvPr id="78" name="Group 77"/>
            <p:cNvGrpSpPr/>
            <p:nvPr/>
          </p:nvGrpSpPr>
          <p:grpSpPr>
            <a:xfrm>
              <a:off x="321684" y="1451955"/>
              <a:ext cx="3383280" cy="1675314"/>
              <a:chOff x="5086289" y="2175943"/>
              <a:chExt cx="3383280" cy="1675314"/>
            </a:xfrm>
          </p:grpSpPr>
          <p:grpSp>
            <p:nvGrpSpPr>
              <p:cNvPr id="82" name="Group 81"/>
              <p:cNvGrpSpPr/>
              <p:nvPr/>
            </p:nvGrpSpPr>
            <p:grpSpPr>
              <a:xfrm>
                <a:off x="5311716" y="2175943"/>
                <a:ext cx="2582859" cy="1535746"/>
                <a:chOff x="5456869" y="2175943"/>
                <a:chExt cx="2582859" cy="1535746"/>
              </a:xfrm>
            </p:grpSpPr>
            <p:pic>
              <p:nvPicPr>
                <p:cNvPr id="84" name="Picture 27" descr="icon_9705.png"/>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610978" y="2282939"/>
                  <a:ext cx="1428750" cy="142875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 name="Picture 26" descr="icon_12741.png"/>
                <p:cNvPicPr>
                  <a:picLocks noChangeAspect="1"/>
                </p:cNvPicPr>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456869" y="2175943"/>
                  <a:ext cx="1035050" cy="103505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3" name="Rectangle 82"/>
              <p:cNvSpPr/>
              <p:nvPr/>
            </p:nvSpPr>
            <p:spPr>
              <a:xfrm>
                <a:off x="5086289" y="3209697"/>
                <a:ext cx="3383280" cy="641560"/>
              </a:xfrm>
              <a:prstGeom prst="rect">
                <a:avLst/>
              </a:prstGeom>
              <a:solidFill>
                <a:srgbClr val="F0EBE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100" b="1" dirty="0">
                    <a:solidFill>
                      <a:schemeClr val="tx1"/>
                    </a:solidFill>
                    <a:cs typeface="Georgia"/>
                  </a:rPr>
                  <a:t>The government creates </a:t>
                </a:r>
                <a:br>
                  <a:rPr lang="en-US" sz="1100" b="1" dirty="0">
                    <a:solidFill>
                      <a:schemeClr val="tx1"/>
                    </a:solidFill>
                    <a:cs typeface="Georgia"/>
                  </a:rPr>
                </a:br>
                <a:r>
                  <a:rPr lang="en-US" sz="1100" b="1" dirty="0">
                    <a:solidFill>
                      <a:schemeClr val="tx1"/>
                    </a:solidFill>
                    <a:cs typeface="Georgia"/>
                  </a:rPr>
                  <a:t>laws and regulations to govern citizens</a:t>
                </a:r>
              </a:p>
            </p:txBody>
          </p:sp>
        </p:grpSp>
        <p:sp>
          <p:nvSpPr>
            <p:cNvPr id="79" name="Rounded Rectangular Callout 78"/>
            <p:cNvSpPr/>
            <p:nvPr/>
          </p:nvSpPr>
          <p:spPr>
            <a:xfrm>
              <a:off x="7341347" y="1606302"/>
              <a:ext cx="1463040" cy="822960"/>
            </a:xfrm>
            <a:prstGeom prst="wedgeRoundRectCallout">
              <a:avLst>
                <a:gd name="adj1" fmla="val -70452"/>
                <a:gd name="adj2" fmla="val -6325"/>
                <a:gd name="adj3" fmla="val 16667"/>
              </a:avLst>
            </a:prstGeom>
            <a:solidFill>
              <a:srgbClr val="9D7C46"/>
            </a:solidFill>
            <a:ln>
              <a:noFill/>
            </a:ln>
            <a:effectLst/>
          </p:spPr>
          <p:style>
            <a:lnRef idx="1">
              <a:schemeClr val="accent1"/>
            </a:lnRef>
            <a:fillRef idx="3">
              <a:schemeClr val="accent1"/>
            </a:fillRef>
            <a:effectRef idx="2">
              <a:schemeClr val="accent1"/>
            </a:effectRef>
            <a:fontRef idx="minor">
              <a:schemeClr val="lt1"/>
            </a:fontRef>
          </p:style>
          <p:txBody>
            <a:bodyPr lIns="0" rIns="0" anchor="ctr">
              <a:noAutofit/>
            </a:bodyPr>
            <a:lstStyle/>
            <a:p>
              <a:pPr marL="171450" indent="-111125">
                <a:buFont typeface="Arial" panose="020B0604020202020204" pitchFamily="34" charset="0"/>
                <a:buChar char="•"/>
              </a:pPr>
              <a:r>
                <a:rPr lang="en-US" sz="900" dirty="0">
                  <a:solidFill>
                    <a:schemeClr val="bg1"/>
                  </a:solidFill>
                </a:rPr>
                <a:t>Show support</a:t>
              </a:r>
            </a:p>
            <a:p>
              <a:pPr marL="171450" indent="-111125">
                <a:buFont typeface="Arial" panose="020B0604020202020204" pitchFamily="34" charset="0"/>
                <a:buChar char="•"/>
              </a:pPr>
              <a:r>
                <a:rPr lang="en-US" sz="900" dirty="0">
                  <a:solidFill>
                    <a:schemeClr val="bg1"/>
                  </a:solidFill>
                </a:rPr>
                <a:t>Ask for change</a:t>
              </a:r>
            </a:p>
            <a:p>
              <a:pPr marL="171450" indent="-111125">
                <a:buFont typeface="Arial" panose="020B0604020202020204" pitchFamily="34" charset="0"/>
                <a:buChar char="•"/>
              </a:pPr>
              <a:r>
                <a:rPr lang="en-US" sz="900" dirty="0">
                  <a:solidFill>
                    <a:schemeClr val="bg1"/>
                  </a:solidFill>
                </a:rPr>
                <a:t>Tell stories</a:t>
              </a:r>
            </a:p>
            <a:p>
              <a:pPr marL="171450" indent="-111125">
                <a:buFont typeface="Arial" panose="020B0604020202020204" pitchFamily="34" charset="0"/>
                <a:buChar char="•"/>
              </a:pPr>
              <a:r>
                <a:rPr lang="en-US" sz="900" dirty="0">
                  <a:solidFill>
                    <a:schemeClr val="bg1"/>
                  </a:solidFill>
                </a:rPr>
                <a:t>Share ideas</a:t>
              </a:r>
            </a:p>
            <a:p>
              <a:pPr marL="171450" indent="-111125">
                <a:buFont typeface="Arial" panose="020B0604020202020204" pitchFamily="34" charset="0"/>
                <a:buChar char="•"/>
              </a:pPr>
              <a:r>
                <a:rPr lang="en-US" sz="900" dirty="0">
                  <a:solidFill>
                    <a:schemeClr val="bg1"/>
                  </a:solidFill>
                </a:rPr>
                <a:t>Provide information</a:t>
              </a:r>
            </a:p>
          </p:txBody>
        </p:sp>
        <p:sp>
          <p:nvSpPr>
            <p:cNvPr id="80" name="Rectangle 79"/>
            <p:cNvSpPr/>
            <p:nvPr/>
          </p:nvSpPr>
          <p:spPr>
            <a:xfrm>
              <a:off x="5345804" y="2485709"/>
              <a:ext cx="3383280" cy="641560"/>
            </a:xfrm>
            <a:prstGeom prst="rect">
              <a:avLst/>
            </a:prstGeom>
            <a:solidFill>
              <a:srgbClr val="F0EBE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100" b="1" dirty="0">
                  <a:solidFill>
                    <a:schemeClr val="tx1"/>
                  </a:solidFill>
                  <a:cs typeface="Georgia"/>
                </a:rPr>
                <a:t>Citizens influence governing behavior </a:t>
              </a:r>
              <a:br>
                <a:rPr lang="en-US" sz="1100" b="1" dirty="0">
                  <a:solidFill>
                    <a:schemeClr val="tx1"/>
                  </a:solidFill>
                  <a:cs typeface="Georgia"/>
                </a:rPr>
              </a:br>
              <a:r>
                <a:rPr lang="en-US" sz="1100" b="1" dirty="0">
                  <a:solidFill>
                    <a:schemeClr val="tx1"/>
                  </a:solidFill>
                  <a:cs typeface="Georgia"/>
                </a:rPr>
                <a:t>by participating in advocacy efforts</a:t>
              </a:r>
            </a:p>
          </p:txBody>
        </p:sp>
      </p:grpSp>
      <p:grpSp>
        <p:nvGrpSpPr>
          <p:cNvPr id="22" name="Group 21">
            <a:extLst>
              <a:ext uri="{FF2B5EF4-FFF2-40B4-BE49-F238E27FC236}">
                <a16:creationId xmlns:a16="http://schemas.microsoft.com/office/drawing/2014/main" id="{2D0D4C56-C3DA-40DD-888B-49345BBBEA90}"/>
              </a:ext>
            </a:extLst>
          </p:cNvPr>
          <p:cNvGrpSpPr/>
          <p:nvPr/>
        </p:nvGrpSpPr>
        <p:grpSpPr>
          <a:xfrm>
            <a:off x="0" y="-8746"/>
            <a:ext cx="12192000" cy="786177"/>
            <a:chOff x="0" y="15594"/>
            <a:chExt cx="12192000" cy="786177"/>
          </a:xfrm>
        </p:grpSpPr>
        <p:sp>
          <p:nvSpPr>
            <p:cNvPr id="23" name="Rectangle 22">
              <a:extLst>
                <a:ext uri="{FF2B5EF4-FFF2-40B4-BE49-F238E27FC236}">
                  <a16:creationId xmlns:a16="http://schemas.microsoft.com/office/drawing/2014/main" id="{947B29A8-4BBB-4F22-89A0-49E57AF5714B}"/>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373F5B26-F142-4C84-A0E1-41E1969B8DA6}"/>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25" name="Picture 16">
              <a:extLst>
                <a:ext uri="{FF2B5EF4-FFF2-40B4-BE49-F238E27FC236}">
                  <a16:creationId xmlns:a16="http://schemas.microsoft.com/office/drawing/2014/main" id="{AA36C4AA-CF9A-49E9-B5B3-D3AE2040820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6" name="TextBox 12">
            <a:extLst>
              <a:ext uri="{FF2B5EF4-FFF2-40B4-BE49-F238E27FC236}">
                <a16:creationId xmlns:a16="http://schemas.microsoft.com/office/drawing/2014/main" id="{07378C8F-4F3C-411B-B27B-938DF6934EFC}"/>
              </a:ext>
            </a:extLst>
          </p:cNvPr>
          <p:cNvSpPr txBox="1">
            <a:spLocks noChangeArrowheads="1"/>
          </p:cNvSpPr>
          <p:nvPr/>
        </p:nvSpPr>
        <p:spPr bwMode="auto">
          <a:xfrm>
            <a:off x="9646770" y="194864"/>
            <a:ext cx="146386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ADVOCACY OVERVIEW</a:t>
            </a:r>
          </a:p>
        </p:txBody>
      </p:sp>
    </p:spTree>
    <p:extLst>
      <p:ext uri="{BB962C8B-B14F-4D97-AF65-F5344CB8AC3E}">
        <p14:creationId xmlns:p14="http://schemas.microsoft.com/office/powerpoint/2010/main" val="1328423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67398A3-3D67-41EC-B411-1428348954E9}" type="slidenum">
              <a:rPr lang="en-US" smtClean="0"/>
              <a:pPr/>
              <a:t>4</a:t>
            </a:fld>
            <a:endParaRPr lang="en-US"/>
          </a:p>
        </p:txBody>
      </p:sp>
      <p:sp>
        <p:nvSpPr>
          <p:cNvPr id="7" name="Title 6">
            <a:extLst>
              <a:ext uri="{FF2B5EF4-FFF2-40B4-BE49-F238E27FC236}">
                <a16:creationId xmlns:a16="http://schemas.microsoft.com/office/drawing/2014/main" id="{C8CF0C9C-C108-9B46-9D12-9AF31222B06E}"/>
              </a:ext>
            </a:extLst>
          </p:cNvPr>
          <p:cNvSpPr>
            <a:spLocks noGrp="1"/>
          </p:cNvSpPr>
          <p:nvPr>
            <p:ph type="title"/>
          </p:nvPr>
        </p:nvSpPr>
        <p:spPr>
          <a:xfrm>
            <a:off x="487680" y="938536"/>
            <a:ext cx="11216640" cy="640080"/>
          </a:xfrm>
        </p:spPr>
        <p:txBody>
          <a:bodyPr>
            <a:noAutofit/>
          </a:bodyPr>
          <a:lstStyle/>
          <a:p>
            <a:pPr algn="ctr"/>
            <a:r>
              <a:rPr lang="en-US" sz="2400" dirty="0"/>
              <a:t>Members of Congress want to hear from you</a:t>
            </a:r>
            <a:br>
              <a:rPr lang="en-US" sz="2400" dirty="0"/>
            </a:br>
            <a:endParaRPr lang="en-US" sz="2400" dirty="0">
              <a:latin typeface="+mj-lt"/>
            </a:endParaRPr>
          </a:p>
        </p:txBody>
      </p:sp>
      <p:sp>
        <p:nvSpPr>
          <p:cNvPr id="71" name="Text Placeholder 18">
            <a:extLst>
              <a:ext uri="{FF2B5EF4-FFF2-40B4-BE49-F238E27FC236}">
                <a16:creationId xmlns:a16="http://schemas.microsoft.com/office/drawing/2014/main" id="{A29C9667-9C28-1F4E-83A1-F621D4EDFB4F}"/>
              </a:ext>
            </a:extLst>
          </p:cNvPr>
          <p:cNvSpPr txBox="1">
            <a:spLocks/>
          </p:cNvSpPr>
          <p:nvPr/>
        </p:nvSpPr>
        <p:spPr bwMode="auto">
          <a:xfrm>
            <a:off x="1928808" y="6220588"/>
            <a:ext cx="8247721" cy="191226"/>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700" dirty="0">
                <a:solidFill>
                  <a:schemeClr val="tx1">
                    <a:lumMod val="50000"/>
                    <a:lumOff val="50000"/>
                  </a:schemeClr>
                </a:solidFill>
                <a:latin typeface="+mj-lt"/>
                <a:cs typeface="Georgia"/>
              </a:rPr>
              <a:t>Sources: </a:t>
            </a:r>
            <a:r>
              <a:rPr lang="en-US" sz="600" dirty="0">
                <a:solidFill>
                  <a:srgbClr val="000000">
                    <a:lumMod val="50000"/>
                    <a:lumOff val="50000"/>
                  </a:srgbClr>
                </a:solidFill>
                <a:latin typeface="Georgia"/>
                <a:ea typeface="+mn-ea"/>
                <a:cs typeface="Georgia"/>
              </a:rPr>
              <a:t>National Journal research, 2019; “Citizen-Centric Advocacy: The Untapped Power of Constituent Engagement,” Congressional Management Foundation, 2017. </a:t>
            </a:r>
            <a:endParaRPr lang="en-US" sz="700" dirty="0">
              <a:solidFill>
                <a:schemeClr val="tx1">
                  <a:lumMod val="50000"/>
                  <a:lumOff val="50000"/>
                </a:schemeClr>
              </a:solidFill>
              <a:latin typeface="+mj-lt"/>
              <a:cs typeface="Georgia"/>
            </a:endParaRPr>
          </a:p>
        </p:txBody>
      </p:sp>
      <p:sp>
        <p:nvSpPr>
          <p:cNvPr id="22" name="TextBox 4"/>
          <p:cNvSpPr txBox="1">
            <a:spLocks noChangeArrowheads="1"/>
          </p:cNvSpPr>
          <p:nvPr/>
        </p:nvSpPr>
        <p:spPr bwMode="auto">
          <a:xfrm>
            <a:off x="4495800" y="2747512"/>
            <a:ext cx="2651760" cy="133882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marL="171450" lvl="1" indent="-171450">
              <a:lnSpc>
                <a:spcPct val="100000"/>
              </a:lnSpc>
              <a:spcAft>
                <a:spcPts val="400"/>
              </a:spcAft>
              <a:defRPr/>
            </a:pPr>
            <a:r>
              <a:rPr lang="en-US" altLang="en-US" sz="1050" dirty="0">
                <a:solidFill>
                  <a:srgbClr val="000000"/>
                </a:solidFill>
                <a:latin typeface="+mn-lt"/>
                <a:cs typeface="Georgia"/>
              </a:rPr>
              <a:t>Individual letters and e-mails can have greater influence on member decision-making than form letters</a:t>
            </a:r>
          </a:p>
          <a:p>
            <a:pPr marL="171450" lvl="1" indent="-171450">
              <a:lnSpc>
                <a:spcPct val="100000"/>
              </a:lnSpc>
              <a:spcAft>
                <a:spcPts val="400"/>
              </a:spcAft>
              <a:defRPr/>
            </a:pPr>
            <a:r>
              <a:rPr lang="en-US" altLang="en-US" sz="1050" dirty="0">
                <a:solidFill>
                  <a:srgbClr val="000000"/>
                </a:solidFill>
                <a:latin typeface="+mn-lt"/>
                <a:cs typeface="Georgia"/>
              </a:rPr>
              <a:t>Advocates should focus on sending more personal messages to their member of Congress to capture their individual voice or perspective</a:t>
            </a:r>
          </a:p>
        </p:txBody>
      </p:sp>
      <p:sp>
        <p:nvSpPr>
          <p:cNvPr id="23" name="Rectangle 22"/>
          <p:cNvSpPr/>
          <p:nvPr/>
        </p:nvSpPr>
        <p:spPr>
          <a:xfrm>
            <a:off x="4552950" y="2063188"/>
            <a:ext cx="2651760" cy="641560"/>
          </a:xfrm>
          <a:prstGeom prst="rect">
            <a:avLst/>
          </a:prstGeom>
          <a:solidFill>
            <a:srgbClr val="F0EBE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en-US" sz="1100" b="1" dirty="0">
                <a:solidFill>
                  <a:schemeClr val="tx1"/>
                </a:solidFill>
                <a:cs typeface="Georgia"/>
              </a:rPr>
              <a:t>…and find personal communications persuasive…</a:t>
            </a:r>
          </a:p>
        </p:txBody>
      </p:sp>
      <p:pic>
        <p:nvPicPr>
          <p:cNvPr id="24" name="Picture 23"/>
          <p:cNvPicPr>
            <a:picLocks noChangeAspect="1"/>
          </p:cNvPicPr>
          <p:nvPr/>
        </p:nvPicPr>
        <p:blipFill>
          <a:blip r:embed="rId2"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551541" y="1408239"/>
            <a:ext cx="654578" cy="654578"/>
          </a:xfrm>
          <a:prstGeom prst="rect">
            <a:avLst/>
          </a:prstGeom>
        </p:spPr>
      </p:pic>
      <p:pic>
        <p:nvPicPr>
          <p:cNvPr id="25" name="Picture 2" descr="H:\PBR\IBI-PBR\FinalReport\Driver Icons\meeting (2).png"/>
          <p:cNvPicPr>
            <a:picLocks noChangeAspect="1" noChangeArrowheads="1"/>
          </p:cNvPicPr>
          <p:nvPr/>
        </p:nvPicPr>
        <p:blipFill>
          <a:blip r:embed="rId3" cstate="print">
            <a:duotone>
              <a:schemeClr val="bg2">
                <a:shade val="45000"/>
                <a:satMod val="135000"/>
              </a:schemeClr>
              <a:prstClr val="white"/>
            </a:duotone>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8450580" y="1308437"/>
            <a:ext cx="731520" cy="731520"/>
          </a:xfrm>
          <a:prstGeom prst="rect">
            <a:avLst/>
          </a:prstGeom>
          <a:extLst>
            <a:ext uri="{909E8E84-426E-40DD-AFC4-6F175D3DCCD1}">
              <a14:hiddenFill xmlns:a14="http://schemas.microsoft.com/office/drawing/2010/main">
                <a:solidFill>
                  <a:srgbClr val="FFFFFF"/>
                </a:solidFill>
              </a14:hiddenFill>
            </a:ext>
          </a:extLst>
        </p:spPr>
      </p:pic>
      <p:sp>
        <p:nvSpPr>
          <p:cNvPr id="26" name="Rectangle 25"/>
          <p:cNvSpPr/>
          <p:nvPr/>
        </p:nvSpPr>
        <p:spPr>
          <a:xfrm>
            <a:off x="7261860" y="2063188"/>
            <a:ext cx="3108960" cy="641560"/>
          </a:xfrm>
          <a:prstGeom prst="rect">
            <a:avLst/>
          </a:prstGeom>
          <a:solidFill>
            <a:srgbClr val="F0EBE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en-US" sz="1100" b="1" dirty="0">
                <a:solidFill>
                  <a:schemeClr val="tx1"/>
                </a:solidFill>
                <a:cs typeface="Georgia"/>
              </a:rPr>
              <a:t>…but visitors with first-hand knowledge of policy impacts are most compelling</a:t>
            </a:r>
          </a:p>
        </p:txBody>
      </p:sp>
      <p:sp>
        <p:nvSpPr>
          <p:cNvPr id="27" name="Rectangle 14"/>
          <p:cNvSpPr>
            <a:spLocks noChangeArrowheads="1"/>
          </p:cNvSpPr>
          <p:nvPr/>
        </p:nvSpPr>
        <p:spPr bwMode="auto">
          <a:xfrm>
            <a:off x="7216140" y="2747512"/>
            <a:ext cx="3291840" cy="528350"/>
          </a:xfrm>
          <a:prstGeom prst="rect">
            <a:avLst/>
          </a:prstGeom>
          <a:noFill/>
          <a:ln>
            <a:noFill/>
          </a:ln>
        </p:spPr>
        <p:txBody>
          <a:bodyPr wrap="square">
            <a:spAutoFit/>
          </a:bodyPr>
          <a:lstStyle>
            <a:lvl1pPr defTabSz="811213">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ＭＳ Ｐゴシック" panose="020B0600070205080204" pitchFamily="34" charset="-128"/>
              </a:defRPr>
            </a:lvl1pPr>
            <a:lvl2pPr marL="742950" indent="-285750" defTabSz="811213">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ＭＳ Ｐゴシック" panose="020B0600070205080204" pitchFamily="34" charset="-128"/>
              </a:defRPr>
            </a:lvl2pPr>
            <a:lvl3pPr marL="1143000" indent="-228600" defTabSz="811213">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ＭＳ Ｐゴシック" panose="020B0600070205080204" pitchFamily="34" charset="-128"/>
              </a:defRPr>
            </a:lvl3pPr>
            <a:lvl4pPr marL="1600200" indent="-228600" defTabSz="811213">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4pPr>
            <a:lvl5pPr marL="2057400" indent="-228600" defTabSz="811213">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5pPr>
            <a:lvl6pPr marL="25146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6pPr>
            <a:lvl7pPr marL="29718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7pPr>
            <a:lvl8pPr marL="34290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8pPr>
            <a:lvl9pPr marL="38862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9pPr>
          </a:lstStyle>
          <a:p>
            <a:pPr>
              <a:lnSpc>
                <a:spcPct val="100000"/>
              </a:lnSpc>
              <a:spcBef>
                <a:spcPct val="0"/>
              </a:spcBef>
              <a:spcAft>
                <a:spcPts val="400"/>
              </a:spcAft>
              <a:buFontTx/>
              <a:buNone/>
              <a:defRPr/>
            </a:pPr>
            <a:r>
              <a:rPr lang="en-US" altLang="en-US" sz="900" b="1" dirty="0">
                <a:latin typeface="+mn-lt"/>
              </a:rPr>
              <a:t>Influence of advocacy strategies directed at</a:t>
            </a:r>
            <a:br>
              <a:rPr lang="en-US" altLang="en-US" sz="900" b="1" dirty="0">
                <a:latin typeface="+mn-lt"/>
              </a:rPr>
            </a:br>
            <a:r>
              <a:rPr lang="en-US" altLang="en-US" sz="900" b="1" dirty="0">
                <a:latin typeface="+mn-lt"/>
              </a:rPr>
              <a:t>a member’s DC office</a:t>
            </a:r>
          </a:p>
          <a:p>
            <a:pPr>
              <a:lnSpc>
                <a:spcPct val="100000"/>
              </a:lnSpc>
              <a:spcBef>
                <a:spcPct val="0"/>
              </a:spcBef>
              <a:spcAft>
                <a:spcPts val="400"/>
              </a:spcAft>
              <a:buFontTx/>
              <a:buNone/>
              <a:defRPr/>
            </a:pPr>
            <a:r>
              <a:rPr lang="en-US" altLang="en-US" sz="700" i="1" dirty="0">
                <a:solidFill>
                  <a:schemeClr val="tx1">
                    <a:lumMod val="65000"/>
                    <a:lumOff val="35000"/>
                  </a:schemeClr>
                </a:solidFill>
                <a:latin typeface="+mn-lt"/>
              </a:rPr>
              <a:t>*Asked of Chiefs of Staff, </a:t>
            </a:r>
            <a:r>
              <a:rPr lang="en-US" altLang="en-US" sz="700" i="1" dirty="0" err="1">
                <a:solidFill>
                  <a:schemeClr val="tx1">
                    <a:lumMod val="65000"/>
                    <a:lumOff val="35000"/>
                  </a:schemeClr>
                </a:solidFill>
                <a:latin typeface="+mn-lt"/>
              </a:rPr>
              <a:t>Comms</a:t>
            </a:r>
            <a:r>
              <a:rPr lang="en-US" altLang="en-US" sz="700" i="1" dirty="0">
                <a:solidFill>
                  <a:schemeClr val="tx1">
                    <a:lumMod val="65000"/>
                    <a:lumOff val="35000"/>
                  </a:schemeClr>
                </a:solidFill>
                <a:latin typeface="+mn-lt"/>
              </a:rPr>
              <a:t> Directors, Legislative Directors/Assistants</a:t>
            </a:r>
          </a:p>
        </p:txBody>
      </p:sp>
      <p:sp>
        <p:nvSpPr>
          <p:cNvPr id="28" name="TextBox 27"/>
          <p:cNvSpPr txBox="1">
            <a:spLocks noChangeArrowheads="1"/>
          </p:cNvSpPr>
          <p:nvPr/>
        </p:nvSpPr>
        <p:spPr bwMode="auto">
          <a:xfrm>
            <a:off x="1752600" y="2747512"/>
            <a:ext cx="2743200" cy="17774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marL="171450" lvl="1" indent="-171450">
              <a:lnSpc>
                <a:spcPct val="100000"/>
              </a:lnSpc>
              <a:spcAft>
                <a:spcPts val="400"/>
              </a:spcAft>
              <a:defRPr/>
            </a:pPr>
            <a:r>
              <a:rPr lang="en-US" altLang="en-US" sz="1050" dirty="0">
                <a:solidFill>
                  <a:srgbClr val="000000"/>
                </a:solidFill>
                <a:latin typeface="+mn-lt"/>
                <a:cs typeface="Georgia"/>
              </a:rPr>
              <a:t>Constituent conversations guide policymaking</a:t>
            </a:r>
          </a:p>
          <a:p>
            <a:pPr marL="171450" lvl="1" indent="-171450">
              <a:lnSpc>
                <a:spcPct val="100000"/>
              </a:lnSpc>
              <a:spcAft>
                <a:spcPts val="400"/>
              </a:spcAft>
              <a:defRPr/>
            </a:pPr>
            <a:r>
              <a:rPr lang="en-US" altLang="en-US" sz="1050" dirty="0">
                <a:solidFill>
                  <a:srgbClr val="000000"/>
                </a:solidFill>
                <a:latin typeface="+mn-lt"/>
                <a:cs typeface="Georgia"/>
              </a:rPr>
              <a:t>Reelection hinges on their ability to serve the constituents who vote them into office</a:t>
            </a:r>
          </a:p>
          <a:p>
            <a:pPr marL="171450" lvl="1" indent="-171450">
              <a:lnSpc>
                <a:spcPct val="100000"/>
              </a:lnSpc>
              <a:spcAft>
                <a:spcPts val="400"/>
              </a:spcAft>
              <a:defRPr/>
            </a:pPr>
            <a:r>
              <a:rPr lang="en-US" altLang="en-US" sz="1050" dirty="0">
                <a:solidFill>
                  <a:srgbClr val="000000"/>
                </a:solidFill>
                <a:latin typeface="+mn-lt"/>
                <a:cs typeface="Georgia"/>
              </a:rPr>
              <a:t>Members trust their staff to help them listen to constituents, so advocates should not be surprised if they meet with staff in lieu of a member</a:t>
            </a:r>
          </a:p>
        </p:txBody>
      </p:sp>
      <p:sp>
        <p:nvSpPr>
          <p:cNvPr id="29" name="Rectangle 28"/>
          <p:cNvSpPr/>
          <p:nvPr/>
        </p:nvSpPr>
        <p:spPr>
          <a:xfrm>
            <a:off x="1752600" y="2063188"/>
            <a:ext cx="2743200" cy="641560"/>
          </a:xfrm>
          <a:prstGeom prst="rect">
            <a:avLst/>
          </a:prstGeom>
          <a:solidFill>
            <a:srgbClr val="F0EBE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en-US" sz="1100" b="1" dirty="0">
                <a:solidFill>
                  <a:schemeClr val="tx1"/>
                </a:solidFill>
                <a:cs typeface="Georgia"/>
              </a:rPr>
              <a:t>Members value staying </a:t>
            </a:r>
            <a:br>
              <a:rPr lang="en-US" altLang="en-US" sz="1100" b="1" dirty="0">
                <a:solidFill>
                  <a:schemeClr val="tx1"/>
                </a:solidFill>
                <a:cs typeface="Georgia"/>
              </a:rPr>
            </a:br>
            <a:r>
              <a:rPr lang="en-US" altLang="en-US" sz="1100" b="1" dirty="0">
                <a:solidFill>
                  <a:schemeClr val="tx1"/>
                </a:solidFill>
                <a:cs typeface="Georgia"/>
              </a:rPr>
              <a:t>in touch with constituents… </a:t>
            </a:r>
          </a:p>
        </p:txBody>
      </p:sp>
      <p:pic>
        <p:nvPicPr>
          <p:cNvPr id="30" name="Picture 29"/>
          <p:cNvPicPr>
            <a:picLocks noChangeAspect="1"/>
          </p:cNvPicPr>
          <p:nvPr/>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772039" y="1340976"/>
            <a:ext cx="704325" cy="704325"/>
          </a:xfrm>
          <a:prstGeom prst="rect">
            <a:avLst/>
          </a:prstGeom>
        </p:spPr>
      </p:pic>
      <p:graphicFrame>
        <p:nvGraphicFramePr>
          <p:cNvPr id="32" name="Chart 31">
            <a:extLst>
              <a:ext uri="{FF2B5EF4-FFF2-40B4-BE49-F238E27FC236}">
                <a16:creationId xmlns:a16="http://schemas.microsoft.com/office/drawing/2014/main" id="{D0294FD1-5065-4BA1-BE2A-A46533139586}"/>
              </a:ext>
            </a:extLst>
          </p:cNvPr>
          <p:cNvGraphicFramePr>
            <a:graphicFrameLocks/>
          </p:cNvGraphicFramePr>
          <p:nvPr>
            <p:extLst>
              <p:ext uri="{D42A27DB-BD31-4B8C-83A1-F6EECF244321}">
                <p14:modId xmlns:p14="http://schemas.microsoft.com/office/powerpoint/2010/main" val="1858621216"/>
              </p:ext>
            </p:extLst>
          </p:nvPr>
        </p:nvGraphicFramePr>
        <p:xfrm>
          <a:off x="6953249" y="3211414"/>
          <a:ext cx="3307456" cy="32004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13"/>
          <p:cNvSpPr txBox="1">
            <a:spLocks noChangeArrowheads="1"/>
          </p:cNvSpPr>
          <p:nvPr/>
        </p:nvSpPr>
        <p:spPr bwMode="auto">
          <a:xfrm>
            <a:off x="7216140" y="3258703"/>
            <a:ext cx="241123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800" b="1" i="0" u="none" strike="noStrike" kern="1200" cap="none" spc="0" normalizeH="0" baseline="0" noProof="0" dirty="0">
                <a:ln>
                  <a:noFill/>
                </a:ln>
                <a:solidFill>
                  <a:srgbClr val="C1AC8B"/>
                </a:solidFill>
                <a:effectLst/>
                <a:uLnTx/>
                <a:uFillTx/>
                <a:latin typeface="+mn-lt"/>
                <a:ea typeface="MS PGothic" panose="020B0600070205080204" pitchFamily="34" charset="-128"/>
                <a:cs typeface="+mn-cs"/>
              </a:rPr>
              <a:t>■ </a:t>
            </a:r>
            <a:r>
              <a:rPr kumimoji="0" lang="en-US" altLang="en-US" sz="800" b="0" i="0" u="none" strike="noStrike" kern="1200" cap="none" spc="0" normalizeH="0" baseline="0" noProof="0" dirty="0">
                <a:ln>
                  <a:noFill/>
                </a:ln>
                <a:solidFill>
                  <a:prstClr val="black"/>
                </a:solidFill>
                <a:effectLst/>
                <a:uLnTx/>
                <a:uFillTx/>
                <a:latin typeface="+mn-lt"/>
                <a:ea typeface="MS PGothic" panose="020B0600070205080204" pitchFamily="34" charset="-128"/>
                <a:cs typeface="+mn-cs"/>
              </a:rPr>
              <a:t>A</a:t>
            </a:r>
            <a:r>
              <a:rPr kumimoji="0" lang="en-US" altLang="en-US" sz="800" b="0" i="0" u="none" strike="noStrike" kern="1200" cap="none" spc="0" normalizeH="0" noProof="0" dirty="0">
                <a:ln>
                  <a:noFill/>
                </a:ln>
                <a:solidFill>
                  <a:prstClr val="black"/>
                </a:solidFill>
                <a:effectLst/>
                <a:uLnTx/>
                <a:uFillTx/>
                <a:latin typeface="+mn-lt"/>
                <a:ea typeface="MS PGothic" panose="020B0600070205080204" pitchFamily="34" charset="-128"/>
                <a:cs typeface="+mn-cs"/>
              </a:rPr>
              <a:t> lot of positive influence</a:t>
            </a:r>
            <a:r>
              <a:rPr kumimoji="0" lang="en-US" altLang="en-US" sz="800" b="0" i="0" u="none" strike="noStrike" kern="1200" cap="none" spc="0" normalizeH="0" baseline="0" noProof="0" dirty="0">
                <a:ln>
                  <a:noFill/>
                </a:ln>
                <a:solidFill>
                  <a:prstClr val="black"/>
                </a:solidFill>
                <a:effectLst/>
                <a:uLnTx/>
                <a:uFillTx/>
                <a:latin typeface="+mn-lt"/>
                <a:ea typeface="MS PGothic" panose="020B0600070205080204" pitchFamily="34" charset="-128"/>
                <a:cs typeface="+mn-cs"/>
              </a:rPr>
              <a:t>     </a:t>
            </a:r>
            <a:r>
              <a:rPr kumimoji="0" lang="en-US" altLang="en-US" sz="800" b="1" i="0" u="none" strike="noStrike" kern="1200" cap="none" spc="0" normalizeH="0" baseline="0" noProof="0" dirty="0">
                <a:ln>
                  <a:noFill/>
                </a:ln>
                <a:solidFill>
                  <a:schemeClr val="accent2">
                    <a:lumMod val="20000"/>
                    <a:lumOff val="80000"/>
                  </a:schemeClr>
                </a:solidFill>
                <a:effectLst/>
                <a:uLnTx/>
                <a:uFillTx/>
                <a:latin typeface="+mn-lt"/>
                <a:ea typeface="MS PGothic" panose="020B0600070205080204" pitchFamily="34" charset="-128"/>
                <a:cs typeface="+mn-cs"/>
              </a:rPr>
              <a:t>■</a:t>
            </a:r>
            <a:r>
              <a:rPr kumimoji="0" lang="en-US" altLang="en-US" sz="800" b="1" i="0" u="none" strike="noStrike" kern="1200" cap="none" spc="0" normalizeH="0" baseline="0" noProof="0" dirty="0">
                <a:ln>
                  <a:noFill/>
                </a:ln>
                <a:solidFill>
                  <a:prstClr val="black"/>
                </a:solidFill>
                <a:effectLst/>
                <a:uLnTx/>
                <a:uFillTx/>
                <a:latin typeface="+mn-lt"/>
                <a:ea typeface="MS PGothic" panose="020B0600070205080204" pitchFamily="34" charset="-128"/>
                <a:cs typeface="+mn-cs"/>
              </a:rPr>
              <a:t> </a:t>
            </a:r>
            <a:r>
              <a:rPr kumimoji="0" lang="en-US" altLang="en-US" sz="800" b="0" i="0" u="none" strike="noStrike" kern="1200" cap="none" spc="0" normalizeH="0" baseline="0" noProof="0" dirty="0">
                <a:ln>
                  <a:noFill/>
                </a:ln>
                <a:solidFill>
                  <a:prstClr val="black"/>
                </a:solidFill>
                <a:effectLst/>
                <a:uLnTx/>
                <a:uFillTx/>
                <a:latin typeface="+mn-lt"/>
                <a:ea typeface="MS PGothic" panose="020B0600070205080204" pitchFamily="34" charset="-128"/>
                <a:cs typeface="+mn-cs"/>
              </a:rPr>
              <a:t>Some influence</a:t>
            </a:r>
          </a:p>
        </p:txBody>
      </p:sp>
      <p:grpSp>
        <p:nvGrpSpPr>
          <p:cNvPr id="2" name="Group 1">
            <a:extLst>
              <a:ext uri="{FF2B5EF4-FFF2-40B4-BE49-F238E27FC236}">
                <a16:creationId xmlns:a16="http://schemas.microsoft.com/office/drawing/2014/main" id="{E2EE2E36-E5FF-484C-BE91-C66CFD978E3D}"/>
              </a:ext>
            </a:extLst>
          </p:cNvPr>
          <p:cNvGrpSpPr/>
          <p:nvPr/>
        </p:nvGrpSpPr>
        <p:grpSpPr>
          <a:xfrm>
            <a:off x="0" y="-24783"/>
            <a:ext cx="12192000" cy="848574"/>
            <a:chOff x="0" y="-24783"/>
            <a:chExt cx="12192000" cy="848574"/>
          </a:xfrm>
        </p:grpSpPr>
        <p:grpSp>
          <p:nvGrpSpPr>
            <p:cNvPr id="16" name="Group 15">
              <a:extLst>
                <a:ext uri="{FF2B5EF4-FFF2-40B4-BE49-F238E27FC236}">
                  <a16:creationId xmlns:a16="http://schemas.microsoft.com/office/drawing/2014/main" id="{F581C161-EC76-4383-BDD4-4261B4FC309E}"/>
                </a:ext>
              </a:extLst>
            </p:cNvPr>
            <p:cNvGrpSpPr/>
            <p:nvPr/>
          </p:nvGrpSpPr>
          <p:grpSpPr>
            <a:xfrm>
              <a:off x="0" y="-24783"/>
              <a:ext cx="12192000" cy="848574"/>
              <a:chOff x="110119" y="-76455"/>
              <a:chExt cx="12192000" cy="848574"/>
            </a:xfrm>
          </p:grpSpPr>
          <p:sp>
            <p:nvSpPr>
              <p:cNvPr id="17" name="Rectangle 16">
                <a:extLst>
                  <a:ext uri="{FF2B5EF4-FFF2-40B4-BE49-F238E27FC236}">
                    <a16:creationId xmlns:a16="http://schemas.microsoft.com/office/drawing/2014/main" id="{D550BF7A-53B4-48F1-AC09-6FA104A98610}"/>
                  </a:ext>
                </a:extLst>
              </p:cNvPr>
              <p:cNvSpPr/>
              <p:nvPr/>
            </p:nvSpPr>
            <p:spPr>
              <a:xfrm>
                <a:off x="110119" y="-76455"/>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F1743D9-3827-4A63-8474-2E8CF1BBFB54}"/>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9" name="Picture 16">
                <a:extLst>
                  <a:ext uri="{FF2B5EF4-FFF2-40B4-BE49-F238E27FC236}">
                    <a16:creationId xmlns:a16="http://schemas.microsoft.com/office/drawing/2014/main" id="{487DC295-4301-48A1-B3CB-59AEA1BF4AC9}"/>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 name="TextBox 12">
              <a:extLst>
                <a:ext uri="{FF2B5EF4-FFF2-40B4-BE49-F238E27FC236}">
                  <a16:creationId xmlns:a16="http://schemas.microsoft.com/office/drawing/2014/main" id="{705FE40A-2CC5-4963-BA87-EA5728529AF2}"/>
                </a:ext>
              </a:extLst>
            </p:cNvPr>
            <p:cNvSpPr txBox="1">
              <a:spLocks noChangeArrowheads="1"/>
            </p:cNvSpPr>
            <p:nvPr/>
          </p:nvSpPr>
          <p:spPr bwMode="auto">
            <a:xfrm>
              <a:off x="9444598" y="402661"/>
              <a:ext cx="146386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ADVOCACY OVERVIEW</a:t>
              </a:r>
            </a:p>
          </p:txBody>
        </p:sp>
      </p:grpSp>
    </p:spTree>
    <p:extLst>
      <p:ext uri="{BB962C8B-B14F-4D97-AF65-F5344CB8AC3E}">
        <p14:creationId xmlns:p14="http://schemas.microsoft.com/office/powerpoint/2010/main" val="3900062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a:stCxn id="13" idx="0"/>
          </p:cNvCxnSpPr>
          <p:nvPr/>
        </p:nvCxnSpPr>
        <p:spPr>
          <a:xfrm flipV="1">
            <a:off x="1256890" y="1785513"/>
            <a:ext cx="0" cy="1843798"/>
          </a:xfrm>
          <a:prstGeom prst="straightConnector1">
            <a:avLst/>
          </a:prstGeom>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511826" y="959003"/>
            <a:ext cx="11263973" cy="1115568"/>
          </a:xfrm>
        </p:spPr>
        <p:txBody>
          <a:bodyPr/>
          <a:lstStyle/>
          <a:p>
            <a:r>
              <a:rPr lang="en-US" dirty="0">
                <a:latin typeface="+mj-lt"/>
              </a:rPr>
              <a:t>Roadmap</a:t>
            </a:r>
          </a:p>
        </p:txBody>
      </p:sp>
      <p:grpSp>
        <p:nvGrpSpPr>
          <p:cNvPr id="11" name="Group 10">
            <a:extLst>
              <a:ext uri="{FF2B5EF4-FFF2-40B4-BE49-F238E27FC236}">
                <a16:creationId xmlns:a16="http://schemas.microsoft.com/office/drawing/2014/main" id="{E14095DC-4791-498F-822C-C47AE834E36F}"/>
              </a:ext>
            </a:extLst>
          </p:cNvPr>
          <p:cNvGrpSpPr/>
          <p:nvPr/>
        </p:nvGrpSpPr>
        <p:grpSpPr>
          <a:xfrm>
            <a:off x="0" y="124329"/>
            <a:ext cx="12192000" cy="786177"/>
            <a:chOff x="0" y="15594"/>
            <a:chExt cx="12192000" cy="786177"/>
          </a:xfrm>
        </p:grpSpPr>
        <p:sp>
          <p:nvSpPr>
            <p:cNvPr id="12" name="Rectangle 11">
              <a:extLst>
                <a:ext uri="{FF2B5EF4-FFF2-40B4-BE49-F238E27FC236}">
                  <a16:creationId xmlns:a16="http://schemas.microsoft.com/office/drawing/2014/main" id="{4AF62A28-010A-42E4-9977-20CD21B9DBF7}"/>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648808F-2F5D-47F7-A012-12429C16EBF8}"/>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5" name="Picture 16">
              <a:extLst>
                <a:ext uri="{FF2B5EF4-FFF2-40B4-BE49-F238E27FC236}">
                  <a16:creationId xmlns:a16="http://schemas.microsoft.com/office/drawing/2014/main" id="{23F2F733-A36B-4DBF-BE05-7A80B66CA5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a:extLst>
              <a:ext uri="{FF2B5EF4-FFF2-40B4-BE49-F238E27FC236}">
                <a16:creationId xmlns:a16="http://schemas.microsoft.com/office/drawing/2014/main" id="{320C0213-CB25-413A-9644-F4254B76F9D1}"/>
              </a:ext>
            </a:extLst>
          </p:cNvPr>
          <p:cNvGrpSpPr/>
          <p:nvPr/>
        </p:nvGrpSpPr>
        <p:grpSpPr>
          <a:xfrm>
            <a:off x="1166130" y="1680147"/>
            <a:ext cx="188632" cy="4563279"/>
            <a:chOff x="1521642" y="1670371"/>
            <a:chExt cx="188632" cy="4563279"/>
          </a:xfrm>
          <a:solidFill>
            <a:schemeClr val="bg2"/>
          </a:solidFill>
        </p:grpSpPr>
        <p:cxnSp>
          <p:nvCxnSpPr>
            <p:cNvPr id="29" name="Straight Arrow Connector 28">
              <a:extLst>
                <a:ext uri="{FF2B5EF4-FFF2-40B4-BE49-F238E27FC236}">
                  <a16:creationId xmlns:a16="http://schemas.microsoft.com/office/drawing/2014/main" id="{5FC5D247-AD92-46F4-AF64-06842EDBAB5E}"/>
                </a:ext>
              </a:extLst>
            </p:cNvPr>
            <p:cNvCxnSpPr>
              <a:cxnSpLocks/>
            </p:cNvCxnSpPr>
            <p:nvPr/>
          </p:nvCxnSpPr>
          <p:spPr>
            <a:xfrm flipV="1">
              <a:off x="1608486" y="3797185"/>
              <a:ext cx="7434" cy="2417308"/>
            </a:xfrm>
            <a:prstGeom prst="straightConnector1">
              <a:avLst/>
            </a:prstGeom>
            <a:grpFill/>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5AA26C76-BC26-4522-9F2A-F7F5B438AAAA}"/>
                </a:ext>
              </a:extLst>
            </p:cNvPr>
            <p:cNvGrpSpPr/>
            <p:nvPr/>
          </p:nvGrpSpPr>
          <p:grpSpPr>
            <a:xfrm>
              <a:off x="1521642" y="1670371"/>
              <a:ext cx="188632" cy="4563279"/>
              <a:chOff x="922267" y="1695453"/>
              <a:chExt cx="188632" cy="4563279"/>
            </a:xfrm>
            <a:grpFill/>
          </p:grpSpPr>
          <p:grpSp>
            <p:nvGrpSpPr>
              <p:cNvPr id="19" name="Group 18">
                <a:extLst>
                  <a:ext uri="{FF2B5EF4-FFF2-40B4-BE49-F238E27FC236}">
                    <a16:creationId xmlns:a16="http://schemas.microsoft.com/office/drawing/2014/main" id="{6B98CD3F-863A-4406-992A-2A9FFF419ADF}"/>
                  </a:ext>
                </a:extLst>
              </p:cNvPr>
              <p:cNvGrpSpPr/>
              <p:nvPr/>
            </p:nvGrpSpPr>
            <p:grpSpPr>
              <a:xfrm>
                <a:off x="922267" y="1695453"/>
                <a:ext cx="181321" cy="4563279"/>
                <a:chOff x="922267" y="1695453"/>
                <a:chExt cx="181321" cy="4563279"/>
              </a:xfrm>
              <a:grpFill/>
            </p:grpSpPr>
            <p:grpSp>
              <p:nvGrpSpPr>
                <p:cNvPr id="16" name="Group 15">
                  <a:extLst>
                    <a:ext uri="{FF2B5EF4-FFF2-40B4-BE49-F238E27FC236}">
                      <a16:creationId xmlns:a16="http://schemas.microsoft.com/office/drawing/2014/main" id="{334A079A-1E89-4A87-8940-5D697F351AC6}"/>
                    </a:ext>
                  </a:extLst>
                </p:cNvPr>
                <p:cNvGrpSpPr/>
                <p:nvPr/>
              </p:nvGrpSpPr>
              <p:grpSpPr>
                <a:xfrm>
                  <a:off x="922466" y="1695453"/>
                  <a:ext cx="181122" cy="2132044"/>
                  <a:chOff x="2178982" y="1753154"/>
                  <a:chExt cx="181122" cy="2132044"/>
                </a:xfrm>
                <a:grpFill/>
              </p:grpSpPr>
              <p:grpSp>
                <p:nvGrpSpPr>
                  <p:cNvPr id="6" name="Group 5">
                    <a:extLst>
                      <a:ext uri="{FF2B5EF4-FFF2-40B4-BE49-F238E27FC236}">
                        <a16:creationId xmlns:a16="http://schemas.microsoft.com/office/drawing/2014/main" id="{6779DFB7-884A-4AA2-83AC-4B69CFC6F10F}"/>
                      </a:ext>
                    </a:extLst>
                  </p:cNvPr>
                  <p:cNvGrpSpPr/>
                  <p:nvPr/>
                </p:nvGrpSpPr>
                <p:grpSpPr>
                  <a:xfrm>
                    <a:off x="2178982" y="2727736"/>
                    <a:ext cx="181122" cy="670171"/>
                    <a:chOff x="2465536" y="2890377"/>
                    <a:chExt cx="181122" cy="670171"/>
                  </a:xfrm>
                  <a:grpFill/>
                </p:grpSpPr>
                <p:sp>
                  <p:nvSpPr>
                    <p:cNvPr id="7" name="Oval 6"/>
                    <p:cNvSpPr>
                      <a:spLocks noChangeAspect="1"/>
                    </p:cNvSpPr>
                    <p:nvPr/>
                  </p:nvSpPr>
                  <p:spPr>
                    <a:xfrm>
                      <a:off x="2465536" y="2890377"/>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8" name="Oval 7"/>
                    <p:cNvSpPr>
                      <a:spLocks noChangeAspect="1"/>
                    </p:cNvSpPr>
                    <p:nvPr/>
                  </p:nvSpPr>
                  <p:spPr>
                    <a:xfrm>
                      <a:off x="2465536" y="3377668"/>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nvGrpSpPr>
                  <p:cNvPr id="3" name="Group 2">
                    <a:extLst>
                      <a:ext uri="{FF2B5EF4-FFF2-40B4-BE49-F238E27FC236}">
                        <a16:creationId xmlns:a16="http://schemas.microsoft.com/office/drawing/2014/main" id="{B5BD6781-A523-45DA-93C2-7EAB50767823}"/>
                      </a:ext>
                    </a:extLst>
                  </p:cNvPr>
                  <p:cNvGrpSpPr/>
                  <p:nvPr/>
                </p:nvGrpSpPr>
                <p:grpSpPr>
                  <a:xfrm>
                    <a:off x="2178982" y="1753154"/>
                    <a:ext cx="181122" cy="2132044"/>
                    <a:chOff x="2465536" y="1915795"/>
                    <a:chExt cx="181122" cy="2132044"/>
                  </a:xfrm>
                  <a:grpFill/>
                </p:grpSpPr>
                <p:sp>
                  <p:nvSpPr>
                    <p:cNvPr id="5" name="Oval 4"/>
                    <p:cNvSpPr>
                      <a:spLocks noChangeAspect="1"/>
                    </p:cNvSpPr>
                    <p:nvPr/>
                  </p:nvSpPr>
                  <p:spPr>
                    <a:xfrm>
                      <a:off x="2465536" y="2403086"/>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9" name="Oval 8"/>
                    <p:cNvSpPr>
                      <a:spLocks noChangeAspect="1"/>
                    </p:cNvSpPr>
                    <p:nvPr/>
                  </p:nvSpPr>
                  <p:spPr>
                    <a:xfrm>
                      <a:off x="2465536" y="191579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13" name="Oval 12"/>
                    <p:cNvSpPr>
                      <a:spLocks noChangeAspect="1"/>
                    </p:cNvSpPr>
                    <p:nvPr/>
                  </p:nvSpPr>
                  <p:spPr>
                    <a:xfrm>
                      <a:off x="2465536" y="3864959"/>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22" name="Oval 21">
                  <a:extLst>
                    <a:ext uri="{FF2B5EF4-FFF2-40B4-BE49-F238E27FC236}">
                      <a16:creationId xmlns:a16="http://schemas.microsoft.com/office/drawing/2014/main" id="{B75B1F4C-71E2-4A96-8B6D-0C574AB37B49}"/>
                    </a:ext>
                  </a:extLst>
                </p:cNvPr>
                <p:cNvSpPr>
                  <a:spLocks noChangeAspect="1"/>
                </p:cNvSpPr>
                <p:nvPr/>
              </p:nvSpPr>
              <p:spPr>
                <a:xfrm>
                  <a:off x="922267" y="41346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6" name="Oval 25">
                  <a:extLst>
                    <a:ext uri="{FF2B5EF4-FFF2-40B4-BE49-F238E27FC236}">
                      <a16:creationId xmlns:a16="http://schemas.microsoft.com/office/drawing/2014/main" id="{85955EBF-A79D-41E2-8C33-8B00C00897DC}"/>
                    </a:ext>
                  </a:extLst>
                </p:cNvPr>
                <p:cNvSpPr>
                  <a:spLocks noChangeAspect="1"/>
                </p:cNvSpPr>
                <p:nvPr/>
              </p:nvSpPr>
              <p:spPr>
                <a:xfrm>
                  <a:off x="922343" y="60758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7" name="Oval 26">
                  <a:extLst>
                    <a:ext uri="{FF2B5EF4-FFF2-40B4-BE49-F238E27FC236}">
                      <a16:creationId xmlns:a16="http://schemas.microsoft.com/office/drawing/2014/main" id="{F81356B2-4606-4ABA-B145-CC867801BDC9}"/>
                    </a:ext>
                  </a:extLst>
                </p:cNvPr>
                <p:cNvSpPr>
                  <a:spLocks noChangeAspect="1"/>
                </p:cNvSpPr>
                <p:nvPr/>
              </p:nvSpPr>
              <p:spPr>
                <a:xfrm>
                  <a:off x="922466" y="5106490"/>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sp>
            <p:nvSpPr>
              <p:cNvPr id="25" name="Oval 24">
                <a:extLst>
                  <a:ext uri="{FF2B5EF4-FFF2-40B4-BE49-F238E27FC236}">
                    <a16:creationId xmlns:a16="http://schemas.microsoft.com/office/drawing/2014/main" id="{DFC18CE1-E0B6-40E6-916E-1B88B31AAEB7}"/>
                  </a:ext>
                </a:extLst>
              </p:cNvPr>
              <p:cNvSpPr>
                <a:spLocks noChangeAspect="1"/>
              </p:cNvSpPr>
              <p:nvPr/>
            </p:nvSpPr>
            <p:spPr>
              <a:xfrm>
                <a:off x="929777" y="462107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8" name="Oval 27">
                <a:extLst>
                  <a:ext uri="{FF2B5EF4-FFF2-40B4-BE49-F238E27FC236}">
                    <a16:creationId xmlns:a16="http://schemas.microsoft.com/office/drawing/2014/main" id="{D1963A7C-1EE6-464D-898E-C9E36AD87D24}"/>
                  </a:ext>
                </a:extLst>
              </p:cNvPr>
              <p:cNvSpPr>
                <a:spLocks noChangeAspect="1"/>
              </p:cNvSpPr>
              <p:nvPr/>
            </p:nvSpPr>
            <p:spPr>
              <a:xfrm>
                <a:off x="929777" y="559652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34" name="Rectangle 33">
            <a:extLst>
              <a:ext uri="{FF2B5EF4-FFF2-40B4-BE49-F238E27FC236}">
                <a16:creationId xmlns:a16="http://schemas.microsoft.com/office/drawing/2014/main" id="{4161FA21-9D96-45F8-AAE3-5C008175431C}"/>
              </a:ext>
            </a:extLst>
          </p:cNvPr>
          <p:cNvSpPr/>
          <p:nvPr/>
        </p:nvSpPr>
        <p:spPr>
          <a:xfrm>
            <a:off x="1438012" y="1614146"/>
            <a:ext cx="216758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Advocacy Overview</a:t>
            </a:r>
          </a:p>
        </p:txBody>
      </p:sp>
      <p:sp>
        <p:nvSpPr>
          <p:cNvPr id="35" name="Rectangle 34">
            <a:extLst>
              <a:ext uri="{FF2B5EF4-FFF2-40B4-BE49-F238E27FC236}">
                <a16:creationId xmlns:a16="http://schemas.microsoft.com/office/drawing/2014/main" id="{9A5D405B-70F9-48C1-B004-BD1B6A15D671}"/>
              </a:ext>
            </a:extLst>
          </p:cNvPr>
          <p:cNvSpPr/>
          <p:nvPr/>
        </p:nvSpPr>
        <p:spPr>
          <a:xfrm>
            <a:off x="1438011" y="2074212"/>
            <a:ext cx="292580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Legislation and Regulation</a:t>
            </a:r>
          </a:p>
        </p:txBody>
      </p:sp>
      <p:sp>
        <p:nvSpPr>
          <p:cNvPr id="36" name="Rectangle 35">
            <a:extLst>
              <a:ext uri="{FF2B5EF4-FFF2-40B4-BE49-F238E27FC236}">
                <a16:creationId xmlns:a16="http://schemas.microsoft.com/office/drawing/2014/main" id="{3FD4C386-91FF-43E6-9B73-F8113EBA7DCA}"/>
              </a:ext>
            </a:extLst>
          </p:cNvPr>
          <p:cNvSpPr/>
          <p:nvPr/>
        </p:nvSpPr>
        <p:spPr>
          <a:xfrm>
            <a:off x="1438010" y="2565995"/>
            <a:ext cx="251863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Social Media Advocacy</a:t>
            </a:r>
          </a:p>
        </p:txBody>
      </p:sp>
      <p:sp>
        <p:nvSpPr>
          <p:cNvPr id="37" name="Rectangle 36">
            <a:extLst>
              <a:ext uri="{FF2B5EF4-FFF2-40B4-BE49-F238E27FC236}">
                <a16:creationId xmlns:a16="http://schemas.microsoft.com/office/drawing/2014/main" id="{72687200-51B6-4D9E-A66C-081FCC838163}"/>
              </a:ext>
            </a:extLst>
          </p:cNvPr>
          <p:cNvSpPr/>
          <p:nvPr/>
        </p:nvSpPr>
        <p:spPr>
          <a:xfrm>
            <a:off x="1415769" y="5967320"/>
            <a:ext cx="2109873"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Contract Lobbyists</a:t>
            </a:r>
          </a:p>
        </p:txBody>
      </p:sp>
      <p:sp>
        <p:nvSpPr>
          <p:cNvPr id="38" name="Rectangle 37">
            <a:extLst>
              <a:ext uri="{FF2B5EF4-FFF2-40B4-BE49-F238E27FC236}">
                <a16:creationId xmlns:a16="http://schemas.microsoft.com/office/drawing/2014/main" id="{B62252EA-7D57-44B5-B730-7572B3120BB3}"/>
              </a:ext>
            </a:extLst>
          </p:cNvPr>
          <p:cNvSpPr/>
          <p:nvPr/>
        </p:nvSpPr>
        <p:spPr>
          <a:xfrm>
            <a:off x="1397920" y="3040167"/>
            <a:ext cx="324640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Meeting with Elected Officials</a:t>
            </a:r>
          </a:p>
        </p:txBody>
      </p:sp>
      <p:sp>
        <p:nvSpPr>
          <p:cNvPr id="39" name="Rectangle 38">
            <a:extLst>
              <a:ext uri="{FF2B5EF4-FFF2-40B4-BE49-F238E27FC236}">
                <a16:creationId xmlns:a16="http://schemas.microsoft.com/office/drawing/2014/main" id="{A2FBDBF2-45AF-42D9-B606-076DAD85272F}"/>
              </a:ext>
            </a:extLst>
          </p:cNvPr>
          <p:cNvSpPr/>
          <p:nvPr/>
        </p:nvSpPr>
        <p:spPr>
          <a:xfrm>
            <a:off x="1373984" y="3514339"/>
            <a:ext cx="121539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Coalitions</a:t>
            </a:r>
          </a:p>
        </p:txBody>
      </p:sp>
      <p:sp>
        <p:nvSpPr>
          <p:cNvPr id="40" name="Rectangle 39">
            <a:extLst>
              <a:ext uri="{FF2B5EF4-FFF2-40B4-BE49-F238E27FC236}">
                <a16:creationId xmlns:a16="http://schemas.microsoft.com/office/drawing/2014/main" id="{495F160F-C350-4E75-898D-EA043630CD24}"/>
              </a:ext>
            </a:extLst>
          </p:cNvPr>
          <p:cNvSpPr/>
          <p:nvPr/>
        </p:nvSpPr>
        <p:spPr>
          <a:xfrm>
            <a:off x="1373984" y="4529281"/>
            <a:ext cx="151676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Action Alerts</a:t>
            </a:r>
          </a:p>
        </p:txBody>
      </p:sp>
      <p:sp>
        <p:nvSpPr>
          <p:cNvPr id="41" name="Rectangle 40">
            <a:extLst>
              <a:ext uri="{FF2B5EF4-FFF2-40B4-BE49-F238E27FC236}">
                <a16:creationId xmlns:a16="http://schemas.microsoft.com/office/drawing/2014/main" id="{68901AB9-26F6-4125-ACF8-52B23775E4FF}"/>
              </a:ext>
            </a:extLst>
          </p:cNvPr>
          <p:cNvSpPr/>
          <p:nvPr/>
        </p:nvSpPr>
        <p:spPr>
          <a:xfrm>
            <a:off x="1415769" y="5015615"/>
            <a:ext cx="199125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Giving Testimony</a:t>
            </a:r>
          </a:p>
        </p:txBody>
      </p:sp>
      <p:sp>
        <p:nvSpPr>
          <p:cNvPr id="42" name="Rectangle 41">
            <a:extLst>
              <a:ext uri="{FF2B5EF4-FFF2-40B4-BE49-F238E27FC236}">
                <a16:creationId xmlns:a16="http://schemas.microsoft.com/office/drawing/2014/main" id="{480BD5CE-BC10-47A1-80D8-8D939ECE5C45}"/>
              </a:ext>
            </a:extLst>
          </p:cNvPr>
          <p:cNvSpPr/>
          <p:nvPr/>
        </p:nvSpPr>
        <p:spPr>
          <a:xfrm>
            <a:off x="1415769" y="5501949"/>
            <a:ext cx="349486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Government Affairs Committees</a:t>
            </a:r>
          </a:p>
        </p:txBody>
      </p:sp>
      <p:sp>
        <p:nvSpPr>
          <p:cNvPr id="43" name="Rectangle 42">
            <a:extLst>
              <a:ext uri="{FF2B5EF4-FFF2-40B4-BE49-F238E27FC236}">
                <a16:creationId xmlns:a16="http://schemas.microsoft.com/office/drawing/2014/main" id="{EFB49202-813D-4520-9104-CF64A5330887}"/>
              </a:ext>
            </a:extLst>
          </p:cNvPr>
          <p:cNvSpPr/>
          <p:nvPr/>
        </p:nvSpPr>
        <p:spPr>
          <a:xfrm>
            <a:off x="1397920" y="4026120"/>
            <a:ext cx="151996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Course Visits</a:t>
            </a:r>
          </a:p>
        </p:txBody>
      </p:sp>
      <p:sp>
        <p:nvSpPr>
          <p:cNvPr id="44" name="Oval 43">
            <a:extLst>
              <a:ext uri="{FF2B5EF4-FFF2-40B4-BE49-F238E27FC236}">
                <a16:creationId xmlns:a16="http://schemas.microsoft.com/office/drawing/2014/main" id="{B0A18354-C21A-4F32-BF2C-92547E1519A9}"/>
              </a:ext>
            </a:extLst>
          </p:cNvPr>
          <p:cNvSpPr>
            <a:spLocks noChangeAspect="1"/>
          </p:cNvSpPr>
          <p:nvPr/>
        </p:nvSpPr>
        <p:spPr>
          <a:xfrm>
            <a:off x="1169847" y="2162220"/>
            <a:ext cx="181122" cy="182880"/>
          </a:xfrm>
          <a:prstGeom prst="ellipse">
            <a:avLst/>
          </a:prstGeom>
          <a:solidFill>
            <a:srgbClr val="005D38"/>
          </a:solidFill>
          <a:ln w="25400">
            <a:solidFill>
              <a:srgbClr val="005D3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Tree>
    <p:extLst>
      <p:ext uri="{BB962C8B-B14F-4D97-AF65-F5344CB8AC3E}">
        <p14:creationId xmlns:p14="http://schemas.microsoft.com/office/powerpoint/2010/main" val="29737353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a:extLst>
              <a:ext uri="{FF2B5EF4-FFF2-40B4-BE49-F238E27FC236}">
                <a16:creationId xmlns:a16="http://schemas.microsoft.com/office/drawing/2014/main" id="{14282783-DDF0-44CF-9779-4930A380D1F5}"/>
              </a:ext>
            </a:extLst>
          </p:cNvPr>
          <p:cNvGrpSpPr/>
          <p:nvPr/>
        </p:nvGrpSpPr>
        <p:grpSpPr>
          <a:xfrm>
            <a:off x="0" y="124329"/>
            <a:ext cx="12192000" cy="786177"/>
            <a:chOff x="0" y="15594"/>
            <a:chExt cx="12192000" cy="786177"/>
          </a:xfrm>
        </p:grpSpPr>
        <p:sp>
          <p:nvSpPr>
            <p:cNvPr id="31" name="Rectangle 30">
              <a:extLst>
                <a:ext uri="{FF2B5EF4-FFF2-40B4-BE49-F238E27FC236}">
                  <a16:creationId xmlns:a16="http://schemas.microsoft.com/office/drawing/2014/main" id="{C1641CFB-2A82-44AB-92D2-6CE3B5C66BDA}"/>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4FA90AA-BB20-4359-9776-726E26440491}"/>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33" name="Picture 16">
              <a:extLst>
                <a:ext uri="{FF2B5EF4-FFF2-40B4-BE49-F238E27FC236}">
                  <a16:creationId xmlns:a16="http://schemas.microsoft.com/office/drawing/2014/main" id="{511B1EE1-B648-4660-89D6-CE8B5B8A49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177" name="Title 1"/>
          <p:cNvSpPr>
            <a:spLocks noGrp="1"/>
          </p:cNvSpPr>
          <p:nvPr>
            <p:ph type="title"/>
          </p:nvPr>
        </p:nvSpPr>
        <p:spPr>
          <a:xfrm>
            <a:off x="199916" y="892986"/>
            <a:ext cx="11582400" cy="854075"/>
          </a:xfrm>
        </p:spPr>
        <p:txBody>
          <a:bodyPr>
            <a:normAutofit/>
          </a:bodyPr>
          <a:lstStyle/>
          <a:p>
            <a:pPr algn="ctr"/>
            <a:r>
              <a:rPr lang="en-US" altLang="en-US" sz="3200" dirty="0">
                <a:latin typeface="Georgia" charset="0"/>
                <a:ea typeface="MS PGothic" charset="-128"/>
              </a:rPr>
              <a:t>How does a bill become a law?</a:t>
            </a:r>
          </a:p>
        </p:txBody>
      </p:sp>
      <p:sp>
        <p:nvSpPr>
          <p:cNvPr id="109" name="TextBox 12"/>
          <p:cNvSpPr txBox="1">
            <a:spLocks noChangeArrowheads="1"/>
          </p:cNvSpPr>
          <p:nvPr/>
        </p:nvSpPr>
        <p:spPr bwMode="auto">
          <a:xfrm>
            <a:off x="8620815" y="233364"/>
            <a:ext cx="2029723"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LEGISLATION AND REGULATION</a:t>
            </a:r>
          </a:p>
        </p:txBody>
      </p:sp>
      <p:sp>
        <p:nvSpPr>
          <p:cNvPr id="113" name="Content Placeholder 17"/>
          <p:cNvSpPr>
            <a:spLocks noGrp="1"/>
          </p:cNvSpPr>
          <p:nvPr>
            <p:ph sz="quarter" idx="4294967295"/>
          </p:nvPr>
        </p:nvSpPr>
        <p:spPr>
          <a:xfrm>
            <a:off x="1524000" y="6626226"/>
            <a:ext cx="4572000" cy="231775"/>
          </a:xfrm>
        </p:spPr>
        <p:txBody>
          <a:bodyPr/>
          <a:lstStyle/>
          <a:p>
            <a:pPr marL="0" indent="0">
              <a:buNone/>
              <a:defRPr/>
            </a:pPr>
            <a:r>
              <a:rPr lang="en-US" sz="1000" dirty="0">
                <a:solidFill>
                  <a:schemeClr val="tx1">
                    <a:lumMod val="65000"/>
                    <a:lumOff val="35000"/>
                  </a:schemeClr>
                </a:solidFill>
                <a:latin typeface="+mn-lt"/>
              </a:rPr>
              <a:t>December 30, 2016  |  Yanni Chen</a:t>
            </a:r>
          </a:p>
        </p:txBody>
      </p:sp>
      <p:sp>
        <p:nvSpPr>
          <p:cNvPr id="214" name="Text Placeholder 18"/>
          <p:cNvSpPr txBox="1">
            <a:spLocks/>
          </p:cNvSpPr>
          <p:nvPr/>
        </p:nvSpPr>
        <p:spPr bwMode="auto">
          <a:xfrm>
            <a:off x="1524000" y="6207125"/>
            <a:ext cx="9144000" cy="3746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defRPr/>
            </a:pPr>
            <a:r>
              <a:rPr lang="en-US" sz="1000" i="1" dirty="0">
                <a:solidFill>
                  <a:schemeClr val="tx1">
                    <a:lumMod val="65000"/>
                    <a:lumOff val="35000"/>
                  </a:schemeClr>
                </a:solidFill>
                <a:latin typeface="+mn-lt"/>
              </a:rPr>
              <a:t>Source: National Journal Research, 2016.</a:t>
            </a:r>
          </a:p>
        </p:txBody>
      </p:sp>
      <p:grpSp>
        <p:nvGrpSpPr>
          <p:cNvPr id="3" name="Group 2">
            <a:extLst>
              <a:ext uri="{FF2B5EF4-FFF2-40B4-BE49-F238E27FC236}">
                <a16:creationId xmlns:a16="http://schemas.microsoft.com/office/drawing/2014/main" id="{96C7C786-C307-4618-A19B-BD25192F051C}"/>
              </a:ext>
            </a:extLst>
          </p:cNvPr>
          <p:cNvGrpSpPr/>
          <p:nvPr/>
        </p:nvGrpSpPr>
        <p:grpSpPr>
          <a:xfrm>
            <a:off x="3426515" y="1574534"/>
            <a:ext cx="4776789" cy="4551363"/>
            <a:chOff x="3028950" y="1303339"/>
            <a:chExt cx="4776789" cy="4551363"/>
          </a:xfrm>
        </p:grpSpPr>
        <p:sp>
          <p:nvSpPr>
            <p:cNvPr id="313" name="Right Arrow 312"/>
            <p:cNvSpPr/>
            <p:nvPr/>
          </p:nvSpPr>
          <p:spPr>
            <a:xfrm rot="5400000">
              <a:off x="5199063" y="4687890"/>
              <a:ext cx="431800" cy="381000"/>
            </a:xfrm>
            <a:prstGeom prst="rightArrow">
              <a:avLst/>
            </a:prstGeom>
            <a:solidFill>
              <a:srgbClr val="7913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6" name="Right Arrow 305"/>
            <p:cNvSpPr/>
            <p:nvPr/>
          </p:nvSpPr>
          <p:spPr>
            <a:xfrm rot="5400000">
              <a:off x="6310313" y="3529015"/>
              <a:ext cx="431800" cy="381000"/>
            </a:xfrm>
            <a:prstGeom prst="rightArrow">
              <a:avLst/>
            </a:prstGeom>
            <a:solidFill>
              <a:srgbClr val="7913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7" name="Right Arrow 306"/>
            <p:cNvSpPr/>
            <p:nvPr/>
          </p:nvSpPr>
          <p:spPr>
            <a:xfrm rot="5400000">
              <a:off x="3988594" y="3532984"/>
              <a:ext cx="430213" cy="381000"/>
            </a:xfrm>
            <a:prstGeom prst="rightArrow">
              <a:avLst/>
            </a:prstGeom>
            <a:solidFill>
              <a:srgbClr val="7913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4" name="Right Arrow 303"/>
            <p:cNvSpPr/>
            <p:nvPr/>
          </p:nvSpPr>
          <p:spPr>
            <a:xfrm rot="5400000">
              <a:off x="6319044" y="2536033"/>
              <a:ext cx="430213" cy="381000"/>
            </a:xfrm>
            <a:prstGeom prst="rightArrow">
              <a:avLst/>
            </a:prstGeom>
            <a:solidFill>
              <a:srgbClr val="7913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5" name="Right Arrow 304"/>
            <p:cNvSpPr/>
            <p:nvPr/>
          </p:nvSpPr>
          <p:spPr>
            <a:xfrm rot="5400000">
              <a:off x="6319044" y="1658144"/>
              <a:ext cx="430212" cy="381000"/>
            </a:xfrm>
            <a:prstGeom prst="rightArrow">
              <a:avLst/>
            </a:prstGeom>
            <a:solidFill>
              <a:srgbClr val="7913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3" name="Right Arrow 302"/>
            <p:cNvSpPr/>
            <p:nvPr/>
          </p:nvSpPr>
          <p:spPr>
            <a:xfrm rot="5400000">
              <a:off x="3987800" y="2540000"/>
              <a:ext cx="431800" cy="381000"/>
            </a:xfrm>
            <a:prstGeom prst="rightArrow">
              <a:avLst/>
            </a:prstGeom>
            <a:solidFill>
              <a:srgbClr val="7913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Right Arrow 11"/>
            <p:cNvSpPr/>
            <p:nvPr/>
          </p:nvSpPr>
          <p:spPr>
            <a:xfrm rot="5400000">
              <a:off x="3988594" y="1654969"/>
              <a:ext cx="430212" cy="381000"/>
            </a:xfrm>
            <a:prstGeom prst="rightArrow">
              <a:avLst/>
            </a:prstGeom>
            <a:solidFill>
              <a:srgbClr val="7913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1" name="TextBox 51"/>
            <p:cNvSpPr txBox="1">
              <a:spLocks noChangeArrowheads="1"/>
            </p:cNvSpPr>
            <p:nvPr/>
          </p:nvSpPr>
          <p:spPr bwMode="auto">
            <a:xfrm>
              <a:off x="3033714" y="3956052"/>
              <a:ext cx="4772025" cy="769938"/>
            </a:xfrm>
            <a:prstGeom prst="rect">
              <a:avLst/>
            </a:prstGeom>
            <a:solidFill>
              <a:schemeClr val="bg1">
                <a:lumMod val="85000"/>
              </a:schemeClr>
            </a:solidFill>
            <a:ln>
              <a:noFill/>
            </a:ln>
          </p:spPr>
          <p:txBody>
            <a:bodyPr anchor="ctr">
              <a:spAutoFit/>
            </a:bodyPr>
            <a:lstStyle>
              <a:lvl1pPr eaLnBrk="0" hangingPunct="0">
                <a:defRPr sz="2400">
                  <a:solidFill>
                    <a:schemeClr val="tx1"/>
                  </a:solidFill>
                  <a:latin typeface="Gill Sans MT" panose="020B0502020104020203" pitchFamily="34" charset="0"/>
                  <a:ea typeface="ＭＳ Ｐゴシック" panose="020B0600070205080204" pitchFamily="34" charset="-128"/>
                </a:defRPr>
              </a:lvl1pPr>
              <a:lvl2pPr marL="742950" indent="-285750" eaLnBrk="0" hangingPunct="0">
                <a:defRPr sz="2400">
                  <a:solidFill>
                    <a:schemeClr val="tx1"/>
                  </a:solidFill>
                  <a:latin typeface="Gill Sans MT" panose="020B0502020104020203" pitchFamily="34" charset="0"/>
                  <a:ea typeface="ＭＳ Ｐゴシック" panose="020B0600070205080204" pitchFamily="34" charset="-128"/>
                </a:defRPr>
              </a:lvl2pPr>
              <a:lvl3pPr marL="1143000" indent="-228600" eaLnBrk="0" hangingPunct="0">
                <a:defRPr sz="2400">
                  <a:solidFill>
                    <a:schemeClr val="tx1"/>
                  </a:solidFill>
                  <a:latin typeface="Gill Sans MT" panose="020B0502020104020203" pitchFamily="34" charset="0"/>
                  <a:ea typeface="ＭＳ Ｐゴシック" panose="020B0600070205080204" pitchFamily="34" charset="-128"/>
                </a:defRPr>
              </a:lvl3pPr>
              <a:lvl4pPr marL="1600200" indent="-228600" eaLnBrk="0" hangingPunct="0">
                <a:defRPr sz="2400">
                  <a:solidFill>
                    <a:schemeClr val="tx1"/>
                  </a:solidFill>
                  <a:latin typeface="Gill Sans MT" panose="020B0502020104020203" pitchFamily="34" charset="0"/>
                  <a:ea typeface="ＭＳ Ｐゴシック" panose="020B0600070205080204" pitchFamily="34" charset="-128"/>
                </a:defRPr>
              </a:lvl4pPr>
              <a:lvl5pPr marL="2057400" indent="-228600" eaLnBrk="0" hangingPunct="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eaLnBrk="1" hangingPunct="1">
                <a:defRPr/>
              </a:pPr>
              <a:r>
                <a:rPr lang="en-US" altLang="en-US" sz="1100" b="1" dirty="0">
                  <a:latin typeface="+mn-lt"/>
                </a:rPr>
                <a:t>Final votes/conference committee</a:t>
              </a:r>
            </a:p>
            <a:p>
              <a:pPr marL="171450" indent="-171450" eaLnBrk="1" hangingPunct="1">
                <a:buFont typeface="Arial" panose="020B0604020202020204" pitchFamily="34" charset="0"/>
                <a:buChar char="•"/>
                <a:defRPr/>
              </a:pPr>
              <a:r>
                <a:rPr lang="en-US" altLang="en-US" sz="1100" dirty="0">
                  <a:latin typeface="+mn-lt"/>
                </a:rPr>
                <a:t>If both chambers pass an identical bill, the bill is sent directly to the president</a:t>
              </a:r>
            </a:p>
            <a:p>
              <a:pPr marL="171450" indent="-171450" eaLnBrk="1" hangingPunct="1">
                <a:buFont typeface="Arial" panose="020B0604020202020204" pitchFamily="34" charset="0"/>
                <a:buChar char="•"/>
                <a:defRPr/>
              </a:pPr>
              <a:r>
                <a:rPr lang="en-US" altLang="en-US" sz="1100" dirty="0">
                  <a:latin typeface="+mn-lt"/>
                </a:rPr>
                <a:t>If each chamber passes a similar bill with some differences, a conference committee is formed to reach compromise and combine the bills</a:t>
              </a:r>
            </a:p>
          </p:txBody>
        </p:sp>
        <p:sp>
          <p:nvSpPr>
            <p:cNvPr id="228" name="TextBox 227"/>
            <p:cNvSpPr txBox="1"/>
            <p:nvPr/>
          </p:nvSpPr>
          <p:spPr>
            <a:xfrm>
              <a:off x="3028950" y="1308101"/>
              <a:ext cx="2349500" cy="461963"/>
            </a:xfrm>
            <a:prstGeom prst="rect">
              <a:avLst/>
            </a:prstGeom>
            <a:solidFill>
              <a:schemeClr val="bg1">
                <a:lumMod val="85000"/>
              </a:schemeClr>
            </a:solidFill>
            <a:ln>
              <a:noFill/>
            </a:ln>
          </p:spPr>
          <p:txBody>
            <a:bodyPr/>
            <a:lstStyle/>
            <a:p>
              <a:pPr>
                <a:defRPr/>
              </a:pPr>
              <a:r>
                <a:rPr lang="en-US" sz="1100" b="1" dirty="0">
                  <a:ea typeface="ＭＳ Ｐゴシック" charset="0"/>
                  <a:cs typeface="ＭＳ Ｐゴシック" charset="0"/>
                </a:rPr>
                <a:t>Representative</a:t>
              </a:r>
            </a:p>
            <a:p>
              <a:pPr marL="171450" indent="-171450">
                <a:buFont typeface="Arial" panose="020B0604020202020204" pitchFamily="34" charset="0"/>
                <a:buChar char="•"/>
                <a:defRPr/>
              </a:pPr>
              <a:r>
                <a:rPr lang="en-US" sz="1100" dirty="0">
                  <a:ea typeface="ＭＳ Ｐゴシック" charset="0"/>
                  <a:cs typeface="ＭＳ Ｐゴシック" charset="0"/>
                </a:rPr>
                <a:t>Introduces bill in the House</a:t>
              </a:r>
            </a:p>
          </p:txBody>
        </p:sp>
        <p:sp>
          <p:nvSpPr>
            <p:cNvPr id="229" name="TextBox 28"/>
            <p:cNvSpPr txBox="1">
              <a:spLocks noChangeArrowheads="1"/>
            </p:cNvSpPr>
            <p:nvPr/>
          </p:nvSpPr>
          <p:spPr bwMode="auto">
            <a:xfrm>
              <a:off x="5461000" y="1303339"/>
              <a:ext cx="2344738" cy="466725"/>
            </a:xfrm>
            <a:prstGeom prst="rect">
              <a:avLst/>
            </a:prstGeom>
            <a:solidFill>
              <a:schemeClr val="bg1">
                <a:lumMod val="85000"/>
              </a:schemeClr>
            </a:solidFill>
            <a:ln w="9525">
              <a:noFill/>
              <a:miter lim="800000"/>
              <a:headEnd/>
              <a:tailEnd/>
            </a:ln>
          </p:spPr>
          <p:txBody>
            <a:bodyPr/>
            <a:lstStyle>
              <a:lvl1pPr eaLnBrk="0" hangingPunct="0">
                <a:defRPr sz="2400">
                  <a:solidFill>
                    <a:schemeClr val="tx1"/>
                  </a:solidFill>
                  <a:latin typeface="Gill Sans MT" panose="020B0502020104020203" pitchFamily="34" charset="0"/>
                  <a:ea typeface="ＭＳ Ｐゴシック" panose="020B0600070205080204" pitchFamily="34" charset="-128"/>
                </a:defRPr>
              </a:lvl1pPr>
              <a:lvl2pPr marL="742950" indent="-285750" eaLnBrk="0" hangingPunct="0">
                <a:defRPr sz="2400">
                  <a:solidFill>
                    <a:schemeClr val="tx1"/>
                  </a:solidFill>
                  <a:latin typeface="Gill Sans MT" panose="020B0502020104020203" pitchFamily="34" charset="0"/>
                  <a:ea typeface="ＭＳ Ｐゴシック" panose="020B0600070205080204" pitchFamily="34" charset="-128"/>
                </a:defRPr>
              </a:lvl2pPr>
              <a:lvl3pPr marL="1143000" indent="-228600" eaLnBrk="0" hangingPunct="0">
                <a:defRPr sz="2400">
                  <a:solidFill>
                    <a:schemeClr val="tx1"/>
                  </a:solidFill>
                  <a:latin typeface="Gill Sans MT" panose="020B0502020104020203" pitchFamily="34" charset="0"/>
                  <a:ea typeface="ＭＳ Ｐゴシック" panose="020B0600070205080204" pitchFamily="34" charset="-128"/>
                </a:defRPr>
              </a:lvl3pPr>
              <a:lvl4pPr marL="1600200" indent="-228600" eaLnBrk="0" hangingPunct="0">
                <a:defRPr sz="2400">
                  <a:solidFill>
                    <a:schemeClr val="tx1"/>
                  </a:solidFill>
                  <a:latin typeface="Gill Sans MT" panose="020B0502020104020203" pitchFamily="34" charset="0"/>
                  <a:ea typeface="ＭＳ Ｐゴシック" panose="020B0600070205080204" pitchFamily="34" charset="-128"/>
                </a:defRPr>
              </a:lvl4pPr>
              <a:lvl5pPr marL="2057400" indent="-228600" eaLnBrk="0" hangingPunct="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eaLnBrk="1" hangingPunct="1">
                <a:defRPr/>
              </a:pPr>
              <a:r>
                <a:rPr lang="en-US" altLang="en-US" sz="1100" b="1" dirty="0">
                  <a:latin typeface="+mn-lt"/>
                </a:rPr>
                <a:t>Senator</a:t>
              </a:r>
            </a:p>
            <a:p>
              <a:pPr marL="171450" indent="-171450" eaLnBrk="1" hangingPunct="1">
                <a:buFont typeface="Arial" panose="020B0604020202020204" pitchFamily="34" charset="0"/>
                <a:buChar char="•"/>
                <a:defRPr/>
              </a:pPr>
              <a:r>
                <a:rPr lang="en-US" altLang="en-US" sz="1100" dirty="0">
                  <a:latin typeface="+mn-lt"/>
                </a:rPr>
                <a:t>Introduces bill in the Senate</a:t>
              </a:r>
            </a:p>
          </p:txBody>
        </p:sp>
        <p:sp>
          <p:nvSpPr>
            <p:cNvPr id="245" name="TextBox 42"/>
            <p:cNvSpPr txBox="1">
              <a:spLocks noChangeArrowheads="1"/>
            </p:cNvSpPr>
            <p:nvPr/>
          </p:nvSpPr>
          <p:spPr bwMode="auto">
            <a:xfrm>
              <a:off x="5461000" y="2925764"/>
              <a:ext cx="2344738" cy="742950"/>
            </a:xfrm>
            <a:prstGeom prst="rect">
              <a:avLst/>
            </a:prstGeom>
            <a:solidFill>
              <a:schemeClr val="bg1">
                <a:lumMod val="85000"/>
              </a:schemeClr>
            </a:solidFill>
            <a:ln w="9525">
              <a:noFill/>
              <a:miter lim="800000"/>
              <a:headEnd/>
              <a:tailEnd/>
            </a:ln>
          </p:spPr>
          <p:txBody>
            <a:bodyPr/>
            <a:lstStyle>
              <a:lvl1pPr eaLnBrk="0" hangingPunct="0">
                <a:defRPr sz="2400">
                  <a:solidFill>
                    <a:schemeClr val="tx1"/>
                  </a:solidFill>
                  <a:latin typeface="Gill Sans MT" panose="020B0502020104020203" pitchFamily="34" charset="0"/>
                  <a:ea typeface="ＭＳ Ｐゴシック" panose="020B0600070205080204" pitchFamily="34" charset="-128"/>
                </a:defRPr>
              </a:lvl1pPr>
              <a:lvl2pPr marL="742950" indent="-285750" eaLnBrk="0" hangingPunct="0">
                <a:defRPr sz="2400">
                  <a:solidFill>
                    <a:schemeClr val="tx1"/>
                  </a:solidFill>
                  <a:latin typeface="Gill Sans MT" panose="020B0502020104020203" pitchFamily="34" charset="0"/>
                  <a:ea typeface="ＭＳ Ｐゴシック" panose="020B0600070205080204" pitchFamily="34" charset="-128"/>
                </a:defRPr>
              </a:lvl2pPr>
              <a:lvl3pPr marL="1143000" indent="-228600" eaLnBrk="0" hangingPunct="0">
                <a:defRPr sz="2400">
                  <a:solidFill>
                    <a:schemeClr val="tx1"/>
                  </a:solidFill>
                  <a:latin typeface="Gill Sans MT" panose="020B0502020104020203" pitchFamily="34" charset="0"/>
                  <a:ea typeface="ＭＳ Ｐゴシック" panose="020B0600070205080204" pitchFamily="34" charset="-128"/>
                </a:defRPr>
              </a:lvl3pPr>
              <a:lvl4pPr marL="1600200" indent="-228600" eaLnBrk="0" hangingPunct="0">
                <a:defRPr sz="2400">
                  <a:solidFill>
                    <a:schemeClr val="tx1"/>
                  </a:solidFill>
                  <a:latin typeface="Gill Sans MT" panose="020B0502020104020203" pitchFamily="34" charset="0"/>
                  <a:ea typeface="ＭＳ Ｐゴシック" panose="020B0600070205080204" pitchFamily="34" charset="-128"/>
                </a:defRPr>
              </a:lvl4pPr>
              <a:lvl5pPr marL="2057400" indent="-228600" eaLnBrk="0" hangingPunct="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eaLnBrk="1" hangingPunct="1">
                <a:defRPr/>
              </a:pPr>
              <a:r>
                <a:rPr lang="en-US" altLang="en-US" sz="1100" b="1" dirty="0">
                  <a:latin typeface="+mn-lt"/>
                </a:rPr>
                <a:t>Senate floor</a:t>
              </a:r>
            </a:p>
            <a:p>
              <a:pPr marL="171450" indent="-171450" eaLnBrk="1" hangingPunct="1">
                <a:buFont typeface="Arial" panose="020B0604020202020204" pitchFamily="34" charset="0"/>
                <a:buChar char="•"/>
                <a:defRPr/>
              </a:pPr>
              <a:r>
                <a:rPr lang="en-US" altLang="en-US" sz="1100" dirty="0">
                  <a:latin typeface="+mn-lt"/>
                </a:rPr>
                <a:t>Bill is debated and amended</a:t>
              </a:r>
            </a:p>
            <a:p>
              <a:pPr marL="171450" indent="-171450" eaLnBrk="1" hangingPunct="1">
                <a:buFont typeface="Arial" panose="020B0604020202020204" pitchFamily="34" charset="0"/>
                <a:buChar char="•"/>
                <a:defRPr/>
              </a:pPr>
              <a:r>
                <a:rPr lang="en-US" altLang="en-US" sz="1100" b="1" i="1" dirty="0">
                  <a:latin typeface="+mn-lt"/>
                </a:rPr>
                <a:t>3/5 majority needed to end debate</a:t>
              </a:r>
            </a:p>
            <a:p>
              <a:pPr marL="171450" indent="-171450" eaLnBrk="1" hangingPunct="1">
                <a:buFont typeface="Arial" panose="020B0604020202020204" pitchFamily="34" charset="0"/>
                <a:buChar char="•"/>
                <a:defRPr/>
              </a:pPr>
              <a:r>
                <a:rPr lang="en-US" altLang="en-US" sz="1100" dirty="0">
                  <a:latin typeface="+mn-lt"/>
                </a:rPr>
                <a:t>Simple majority needed to pass</a:t>
              </a:r>
            </a:p>
          </p:txBody>
        </p:sp>
        <p:sp>
          <p:nvSpPr>
            <p:cNvPr id="246" name="TextBox 245"/>
            <p:cNvSpPr txBox="1"/>
            <p:nvPr/>
          </p:nvSpPr>
          <p:spPr>
            <a:xfrm>
              <a:off x="3028950" y="2927352"/>
              <a:ext cx="2349500" cy="741363"/>
            </a:xfrm>
            <a:prstGeom prst="rect">
              <a:avLst/>
            </a:prstGeom>
            <a:solidFill>
              <a:schemeClr val="bg1">
                <a:lumMod val="85000"/>
              </a:schemeClr>
            </a:solidFill>
            <a:ln w="19050" cmpd="sng">
              <a:noFill/>
            </a:ln>
          </p:spPr>
          <p:txBody>
            <a:bodyPr/>
            <a:lstStyle/>
            <a:p>
              <a:pPr>
                <a:defRPr/>
              </a:pPr>
              <a:r>
                <a:rPr lang="en-US" sz="1100" b="1" dirty="0">
                  <a:ea typeface="ＭＳ Ｐゴシック" charset="0"/>
                  <a:cs typeface="ＭＳ Ｐゴシック" charset="0"/>
                </a:rPr>
                <a:t>House floor</a:t>
              </a:r>
            </a:p>
            <a:p>
              <a:pPr marL="171450" indent="-171450">
                <a:buFont typeface="Arial" panose="020B0604020202020204" pitchFamily="34" charset="0"/>
                <a:buChar char="•"/>
                <a:defRPr/>
              </a:pPr>
              <a:r>
                <a:rPr lang="en-US" sz="1100" dirty="0">
                  <a:ea typeface="ＭＳ Ｐゴシック" charset="0"/>
                  <a:cs typeface="ＭＳ Ｐゴシック" charset="0"/>
                </a:rPr>
                <a:t>Bill is debated and amended</a:t>
              </a:r>
            </a:p>
            <a:p>
              <a:pPr marL="171450" indent="-171450">
                <a:buFont typeface="Arial" panose="020B0604020202020204" pitchFamily="34" charset="0"/>
                <a:buChar char="•"/>
                <a:defRPr/>
              </a:pPr>
              <a:r>
                <a:rPr lang="en-US" sz="1100" b="1" i="1" dirty="0">
                  <a:ea typeface="ＭＳ Ｐゴシック" charset="0"/>
                  <a:cs typeface="ＭＳ Ｐゴシック" charset="0"/>
                </a:rPr>
                <a:t>Speaker must allow a floor vote</a:t>
              </a:r>
            </a:p>
            <a:p>
              <a:pPr marL="171450" indent="-171450">
                <a:buFont typeface="Arial" panose="020B0604020202020204" pitchFamily="34" charset="0"/>
                <a:buChar char="•"/>
                <a:defRPr/>
              </a:pPr>
              <a:r>
                <a:rPr lang="en-US" sz="1100" dirty="0">
                  <a:ea typeface="ＭＳ Ｐゴシック" charset="0"/>
                  <a:cs typeface="ＭＳ Ｐゴシック" charset="0"/>
                </a:rPr>
                <a:t>Simple majority needed to pass</a:t>
              </a:r>
            </a:p>
          </p:txBody>
        </p:sp>
        <p:sp>
          <p:nvSpPr>
            <p:cNvPr id="231" name="TextBox 230"/>
            <p:cNvSpPr txBox="1"/>
            <p:nvPr/>
          </p:nvSpPr>
          <p:spPr>
            <a:xfrm>
              <a:off x="3028950" y="2049464"/>
              <a:ext cx="2349500" cy="600075"/>
            </a:xfrm>
            <a:prstGeom prst="rect">
              <a:avLst/>
            </a:prstGeom>
            <a:solidFill>
              <a:schemeClr val="bg1">
                <a:lumMod val="85000"/>
              </a:schemeClr>
            </a:solidFill>
            <a:ln>
              <a:noFill/>
            </a:ln>
          </p:spPr>
          <p:txBody>
            <a:bodyPr>
              <a:spAutoFit/>
            </a:bodyPr>
            <a:lstStyle/>
            <a:p>
              <a:pPr>
                <a:defRPr/>
              </a:pPr>
              <a:r>
                <a:rPr lang="en-US" sz="1100" b="1" dirty="0">
                  <a:ea typeface="ＭＳ Ｐゴシック" charset="0"/>
                  <a:cs typeface="ＭＳ Ｐゴシック" charset="0"/>
                </a:rPr>
                <a:t>House committee/subcommittee</a:t>
              </a:r>
            </a:p>
            <a:p>
              <a:pPr marL="171450" indent="-171450">
                <a:buFont typeface="Arial" panose="020B0604020202020204" pitchFamily="34" charset="0"/>
                <a:buChar char="•"/>
                <a:defRPr/>
              </a:pPr>
              <a:r>
                <a:rPr lang="en-US" altLang="en-US" sz="1100" dirty="0">
                  <a:latin typeface="Calibri Light" panose="020F0302020204030204" pitchFamily="34" charset="0"/>
                  <a:ea typeface="ＭＳ Ｐゴシック" panose="020B0600070205080204" pitchFamily="34" charset="-128"/>
                </a:rPr>
                <a:t>Bill is debated and amended</a:t>
              </a:r>
              <a:endParaRPr lang="en-US" sz="1100" dirty="0">
                <a:latin typeface="Calibri Light" panose="020F0302020204030204" pitchFamily="34" charset="0"/>
                <a:ea typeface="ＭＳ Ｐゴシック" charset="0"/>
                <a:cs typeface="ＭＳ Ｐゴシック" charset="0"/>
              </a:endParaRPr>
            </a:p>
            <a:p>
              <a:pPr marL="171450" indent="-171450">
                <a:buFont typeface="Arial" panose="020B0604020202020204" pitchFamily="34" charset="0"/>
                <a:buChar char="•"/>
                <a:defRPr/>
              </a:pPr>
              <a:r>
                <a:rPr lang="en-US" sz="1100" dirty="0">
                  <a:ea typeface="ＭＳ Ｐゴシック" charset="0"/>
                  <a:cs typeface="ＭＳ Ｐゴシック" charset="0"/>
                </a:rPr>
                <a:t>Simple majority needed to proceed</a:t>
              </a:r>
            </a:p>
          </p:txBody>
        </p:sp>
        <p:sp>
          <p:nvSpPr>
            <p:cNvPr id="243" name="TextBox 242"/>
            <p:cNvSpPr txBox="1"/>
            <p:nvPr/>
          </p:nvSpPr>
          <p:spPr>
            <a:xfrm>
              <a:off x="5461000" y="2047876"/>
              <a:ext cx="2344738" cy="600075"/>
            </a:xfrm>
            <a:prstGeom prst="rect">
              <a:avLst/>
            </a:prstGeom>
            <a:solidFill>
              <a:schemeClr val="bg1">
                <a:lumMod val="85000"/>
              </a:schemeClr>
            </a:solidFill>
            <a:ln>
              <a:noFill/>
            </a:ln>
          </p:spPr>
          <p:txBody>
            <a:bodyPr>
              <a:spAutoFit/>
            </a:bodyPr>
            <a:lstStyle/>
            <a:p>
              <a:pPr>
                <a:defRPr/>
              </a:pPr>
              <a:r>
                <a:rPr lang="en-US" sz="1100" b="1" dirty="0">
                  <a:ea typeface="ＭＳ Ｐゴシック" charset="0"/>
                  <a:cs typeface="ＭＳ Ｐゴシック" charset="0"/>
                </a:rPr>
                <a:t>Senate committee/subcommittee</a:t>
              </a:r>
            </a:p>
            <a:p>
              <a:pPr marL="171450" indent="-171450">
                <a:buFont typeface="Arial" panose="020B0604020202020204" pitchFamily="34" charset="0"/>
                <a:buChar char="•"/>
                <a:defRPr/>
              </a:pPr>
              <a:r>
                <a:rPr lang="en-US" altLang="en-US" sz="1100" dirty="0">
                  <a:latin typeface="Calibri Light" panose="020F0302020204030204" pitchFamily="34" charset="0"/>
                  <a:ea typeface="ＭＳ Ｐゴシック" panose="020B0600070205080204" pitchFamily="34" charset="-128"/>
                </a:rPr>
                <a:t>Bill is debated and amended</a:t>
              </a:r>
              <a:endParaRPr lang="en-US" sz="1100" dirty="0">
                <a:ea typeface="ＭＳ Ｐゴシック" charset="0"/>
                <a:cs typeface="ＭＳ Ｐゴシック" charset="0"/>
              </a:endParaRPr>
            </a:p>
            <a:p>
              <a:pPr marL="171450" indent="-171450">
                <a:buFont typeface="Arial" panose="020B0604020202020204" pitchFamily="34" charset="0"/>
                <a:buChar char="•"/>
                <a:defRPr/>
              </a:pPr>
              <a:r>
                <a:rPr lang="en-US" sz="1100" dirty="0">
                  <a:latin typeface="Calibri Light" panose="020F0302020204030204" pitchFamily="34" charset="0"/>
                  <a:ea typeface="ＭＳ Ｐゴシック" charset="0"/>
                  <a:cs typeface="ＭＳ Ｐゴシック" charset="0"/>
                </a:rPr>
                <a:t>Simple majority needed to proceed</a:t>
              </a:r>
            </a:p>
          </p:txBody>
        </p:sp>
        <p:sp>
          <p:nvSpPr>
            <p:cNvPr id="312" name="TextBox 51"/>
            <p:cNvSpPr txBox="1">
              <a:spLocks noChangeArrowheads="1"/>
            </p:cNvSpPr>
            <p:nvPr/>
          </p:nvSpPr>
          <p:spPr bwMode="auto">
            <a:xfrm>
              <a:off x="3028951" y="5086352"/>
              <a:ext cx="4772025" cy="768350"/>
            </a:xfrm>
            <a:prstGeom prst="rect">
              <a:avLst/>
            </a:prstGeom>
            <a:solidFill>
              <a:schemeClr val="bg1">
                <a:lumMod val="85000"/>
              </a:schemeClr>
            </a:solidFill>
            <a:ln>
              <a:noFill/>
            </a:ln>
          </p:spPr>
          <p:txBody>
            <a:bodyPr anchor="ctr">
              <a:spAutoFit/>
            </a:bodyPr>
            <a:lstStyle>
              <a:lvl1pPr eaLnBrk="0" hangingPunct="0">
                <a:defRPr sz="2400">
                  <a:solidFill>
                    <a:schemeClr val="tx1"/>
                  </a:solidFill>
                  <a:latin typeface="Gill Sans MT" panose="020B0502020104020203" pitchFamily="34" charset="0"/>
                  <a:ea typeface="ＭＳ Ｐゴシック" panose="020B0600070205080204" pitchFamily="34" charset="-128"/>
                </a:defRPr>
              </a:lvl1pPr>
              <a:lvl2pPr marL="742950" indent="-285750" eaLnBrk="0" hangingPunct="0">
                <a:defRPr sz="2400">
                  <a:solidFill>
                    <a:schemeClr val="tx1"/>
                  </a:solidFill>
                  <a:latin typeface="Gill Sans MT" panose="020B0502020104020203" pitchFamily="34" charset="0"/>
                  <a:ea typeface="ＭＳ Ｐゴシック" panose="020B0600070205080204" pitchFamily="34" charset="-128"/>
                </a:defRPr>
              </a:lvl2pPr>
              <a:lvl3pPr marL="1143000" indent="-228600" eaLnBrk="0" hangingPunct="0">
                <a:defRPr sz="2400">
                  <a:solidFill>
                    <a:schemeClr val="tx1"/>
                  </a:solidFill>
                  <a:latin typeface="Gill Sans MT" panose="020B0502020104020203" pitchFamily="34" charset="0"/>
                  <a:ea typeface="ＭＳ Ｐゴシック" panose="020B0600070205080204" pitchFamily="34" charset="-128"/>
                </a:defRPr>
              </a:lvl3pPr>
              <a:lvl4pPr marL="1600200" indent="-228600" eaLnBrk="0" hangingPunct="0">
                <a:defRPr sz="2400">
                  <a:solidFill>
                    <a:schemeClr val="tx1"/>
                  </a:solidFill>
                  <a:latin typeface="Gill Sans MT" panose="020B0502020104020203" pitchFamily="34" charset="0"/>
                  <a:ea typeface="ＭＳ Ｐゴシック" panose="020B0600070205080204" pitchFamily="34" charset="-128"/>
                </a:defRPr>
              </a:lvl4pPr>
              <a:lvl5pPr marL="2057400" indent="-228600" eaLnBrk="0" hangingPunct="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eaLnBrk="1" hangingPunct="1">
                <a:defRPr/>
              </a:pPr>
              <a:r>
                <a:rPr lang="en-US" altLang="en-US" sz="1100" b="1" dirty="0">
                  <a:latin typeface="+mn-lt"/>
                </a:rPr>
                <a:t>President</a:t>
              </a:r>
            </a:p>
            <a:p>
              <a:pPr marL="171450" indent="-171450" eaLnBrk="1" hangingPunct="1">
                <a:buFont typeface="Arial" panose="020B0604020202020204" pitchFamily="34" charset="0"/>
                <a:buChar char="•"/>
                <a:defRPr/>
              </a:pPr>
              <a:r>
                <a:rPr lang="en-US" altLang="en-US" sz="1100" dirty="0">
                  <a:latin typeface="+mn-lt"/>
                </a:rPr>
                <a:t>The president can sign bills that have been passed by both chambers into law</a:t>
              </a:r>
            </a:p>
            <a:p>
              <a:pPr marL="171450" indent="-171450" eaLnBrk="1" hangingPunct="1">
                <a:buFont typeface="Arial" panose="020B0604020202020204" pitchFamily="34" charset="0"/>
                <a:buChar char="•"/>
                <a:defRPr/>
              </a:pPr>
              <a:r>
                <a:rPr lang="en-US" altLang="en-US" sz="1100" dirty="0">
                  <a:latin typeface="+mn-lt"/>
                </a:rPr>
                <a:t>The president can reject a bill with a veto; Congress can override a veto by passing the bill in each chamber with a 2/3 majority</a:t>
              </a:r>
            </a:p>
          </p:txBody>
        </p:sp>
      </p:grpSp>
      <p:grpSp>
        <p:nvGrpSpPr>
          <p:cNvPr id="4" name="Group 3">
            <a:extLst>
              <a:ext uri="{FF2B5EF4-FFF2-40B4-BE49-F238E27FC236}">
                <a16:creationId xmlns:a16="http://schemas.microsoft.com/office/drawing/2014/main" id="{65BFB08B-0594-45AC-ABEE-557759EA3635}"/>
              </a:ext>
            </a:extLst>
          </p:cNvPr>
          <p:cNvGrpSpPr/>
          <p:nvPr/>
        </p:nvGrpSpPr>
        <p:grpSpPr>
          <a:xfrm>
            <a:off x="2447683" y="1581960"/>
            <a:ext cx="738188" cy="4538662"/>
            <a:chOff x="2197100" y="1303338"/>
            <a:chExt cx="738188" cy="4538662"/>
          </a:xfrm>
        </p:grpSpPr>
        <p:pic>
          <p:nvPicPr>
            <p:cNvPr id="7186" name="Picture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97100" y="5105400"/>
              <a:ext cx="738188"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9"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25688" y="4067176"/>
              <a:ext cx="481012"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90"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84425" y="1303338"/>
              <a:ext cx="363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91" name="Picture 1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236788" y="2068514"/>
              <a:ext cx="658812" cy="65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93" name="Picture 1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286000" y="3071814"/>
              <a:ext cx="5588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Slide Number Placeholder 1"/>
          <p:cNvSpPr>
            <a:spLocks noGrp="1"/>
          </p:cNvSpPr>
          <p:nvPr>
            <p:ph type="sldNum" sz="quarter" idx="10"/>
          </p:nvPr>
        </p:nvSpPr>
        <p:spPr/>
        <p:txBody>
          <a:bodyPr/>
          <a:lstStyle/>
          <a:p>
            <a:pPr>
              <a:defRPr/>
            </a:pPr>
            <a:fld id="{CF63D1AA-A191-D249-943C-70548A6C11B9}" type="slidenum">
              <a:rPr lang="en-US" altLang="en-US" smtClean="0"/>
              <a:pPr>
                <a:defRPr/>
              </a:pPr>
              <a:t>6</a:t>
            </a:fld>
            <a:endParaRPr lang="en-US" altLang="en-US"/>
          </a:p>
        </p:txBody>
      </p:sp>
    </p:spTree>
    <p:extLst>
      <p:ext uri="{BB962C8B-B14F-4D97-AF65-F5344CB8AC3E}">
        <p14:creationId xmlns:p14="http://schemas.microsoft.com/office/powerpoint/2010/main" val="1355490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3" name="Straight Arrow Connector 72"/>
          <p:cNvCxnSpPr/>
          <p:nvPr/>
        </p:nvCxnSpPr>
        <p:spPr>
          <a:xfrm flipV="1">
            <a:off x="9801225" y="4437063"/>
            <a:ext cx="0" cy="366712"/>
          </a:xfrm>
          <a:prstGeom prst="straightConnector1">
            <a:avLst/>
          </a:prstGeom>
          <a:ln w="38100">
            <a:solidFill>
              <a:srgbClr val="D17770"/>
            </a:solidFill>
            <a:headEnd type="triangle"/>
            <a:tailEnd type="none"/>
          </a:ln>
          <a:effectLst/>
        </p:spPr>
        <p:style>
          <a:lnRef idx="2">
            <a:schemeClr val="accent1"/>
          </a:lnRef>
          <a:fillRef idx="0">
            <a:schemeClr val="accent1"/>
          </a:fillRef>
          <a:effectRef idx="1">
            <a:schemeClr val="accent1"/>
          </a:effectRef>
          <a:fontRef idx="minor">
            <a:schemeClr val="tx1"/>
          </a:fontRef>
        </p:style>
      </p:cxnSp>
      <p:cxnSp>
        <p:nvCxnSpPr>
          <p:cNvPr id="174" name="Straight Arrow Connector 173"/>
          <p:cNvCxnSpPr/>
          <p:nvPr/>
        </p:nvCxnSpPr>
        <p:spPr>
          <a:xfrm flipV="1">
            <a:off x="8485188" y="3195639"/>
            <a:ext cx="0" cy="365125"/>
          </a:xfrm>
          <a:prstGeom prst="straightConnector1">
            <a:avLst/>
          </a:prstGeom>
          <a:ln w="38100">
            <a:solidFill>
              <a:srgbClr val="D17770"/>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175" name="Straight Arrow Connector 174"/>
          <p:cNvCxnSpPr/>
          <p:nvPr/>
        </p:nvCxnSpPr>
        <p:spPr>
          <a:xfrm flipV="1">
            <a:off x="9791700" y="3208339"/>
            <a:ext cx="0" cy="365125"/>
          </a:xfrm>
          <a:prstGeom prst="straightConnector1">
            <a:avLst/>
          </a:prstGeom>
          <a:ln w="38100">
            <a:solidFill>
              <a:srgbClr val="D17770"/>
            </a:solidFill>
            <a:tailEnd type="triangle"/>
          </a:ln>
          <a:effectLst/>
        </p:spPr>
        <p:style>
          <a:lnRef idx="2">
            <a:schemeClr val="accent1"/>
          </a:lnRef>
          <a:fillRef idx="0">
            <a:schemeClr val="accent1"/>
          </a:fillRef>
          <a:effectRef idx="1">
            <a:schemeClr val="accent1"/>
          </a:effectRef>
          <a:fontRef idx="minor">
            <a:schemeClr val="tx1"/>
          </a:fontRef>
        </p:style>
      </p:cxnSp>
      <p:sp>
        <p:nvSpPr>
          <p:cNvPr id="157" name="Right Arrow 156"/>
          <p:cNvSpPr/>
          <p:nvPr/>
        </p:nvSpPr>
        <p:spPr>
          <a:xfrm>
            <a:off x="6307139" y="3581400"/>
            <a:ext cx="365125" cy="457200"/>
          </a:xfrm>
          <a:prstGeom prst="rightArrow">
            <a:avLst/>
          </a:prstGeom>
          <a:solidFill>
            <a:srgbClr val="79133C"/>
          </a:solidFill>
          <a:ln>
            <a:solidFill>
              <a:srgbClr val="D4CFB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1100" dirty="0">
              <a:solidFill>
                <a:srgbClr val="5B9BD5"/>
              </a:solidFill>
              <a:latin typeface="Calibri Light"/>
            </a:endParaRPr>
          </a:p>
        </p:txBody>
      </p:sp>
      <p:sp>
        <p:nvSpPr>
          <p:cNvPr id="64" name="Right Arrow 63"/>
          <p:cNvSpPr/>
          <p:nvPr/>
        </p:nvSpPr>
        <p:spPr>
          <a:xfrm>
            <a:off x="3741739" y="3576638"/>
            <a:ext cx="365125" cy="457200"/>
          </a:xfrm>
          <a:prstGeom prst="rightArrow">
            <a:avLst/>
          </a:prstGeom>
          <a:solidFill>
            <a:srgbClr val="79133C"/>
          </a:solidFill>
          <a:ln>
            <a:solidFill>
              <a:srgbClr val="D4CFB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1100" dirty="0">
              <a:solidFill>
                <a:srgbClr val="5B9BD5"/>
              </a:solidFill>
              <a:latin typeface="Calibri Light"/>
            </a:endParaRPr>
          </a:p>
        </p:txBody>
      </p:sp>
      <p:sp>
        <p:nvSpPr>
          <p:cNvPr id="156" name="TextBox 44"/>
          <p:cNvSpPr txBox="1">
            <a:spLocks noChangeArrowheads="1"/>
          </p:cNvSpPr>
          <p:nvPr/>
        </p:nvSpPr>
        <p:spPr bwMode="auto">
          <a:xfrm>
            <a:off x="1992313" y="2157414"/>
            <a:ext cx="1738312" cy="3316287"/>
          </a:xfrm>
          <a:prstGeom prst="rect">
            <a:avLst/>
          </a:prstGeom>
          <a:solidFill>
            <a:srgbClr val="D9D9D9"/>
          </a:solidFill>
          <a:ln w="12700">
            <a:noFill/>
            <a:prstDash val="solid"/>
            <a:miter lim="800000"/>
            <a:headEnd/>
            <a:tailEnd/>
          </a:ln>
        </p:spPr>
        <p:txBody>
          <a:bodyPr anchor="ctr"/>
          <a:lstStyle>
            <a:lvl1pPr>
              <a:defRPr sz="2400">
                <a:solidFill>
                  <a:schemeClr val="tx1"/>
                </a:solidFill>
                <a:latin typeface="Gill Sans MT" panose="020B0502020104020203" pitchFamily="34" charset="0"/>
                <a:ea typeface="ＭＳ Ｐゴシック" panose="020B0600070205080204" pitchFamily="34" charset="-128"/>
              </a:defRPr>
            </a:lvl1pPr>
            <a:lvl2pPr marL="742950" indent="-285750">
              <a:defRPr sz="2400">
                <a:solidFill>
                  <a:schemeClr val="tx1"/>
                </a:solidFill>
                <a:latin typeface="Gill Sans MT" panose="020B0502020104020203" pitchFamily="34" charset="0"/>
                <a:ea typeface="ＭＳ Ｐゴシック" panose="020B0600070205080204" pitchFamily="34" charset="-128"/>
              </a:defRPr>
            </a:lvl2pPr>
            <a:lvl3pPr marL="1143000" indent="-228600">
              <a:defRPr sz="2400">
                <a:solidFill>
                  <a:schemeClr val="tx1"/>
                </a:solidFill>
                <a:latin typeface="Gill Sans MT" panose="020B0502020104020203" pitchFamily="34" charset="0"/>
                <a:ea typeface="ＭＳ Ｐゴシック" panose="020B0600070205080204" pitchFamily="34" charset="-128"/>
              </a:defRPr>
            </a:lvl3pPr>
            <a:lvl4pPr marL="1600200" indent="-228600">
              <a:defRPr sz="2400">
                <a:solidFill>
                  <a:schemeClr val="tx1"/>
                </a:solidFill>
                <a:latin typeface="Gill Sans MT" panose="020B0502020104020203" pitchFamily="34" charset="0"/>
                <a:ea typeface="ＭＳ Ｐゴシック" panose="020B0600070205080204" pitchFamily="34" charset="-128"/>
              </a:defRPr>
            </a:lvl4pPr>
            <a:lvl5pPr marL="2057400" indent="-22860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algn="ctr" fontAlgn="base">
              <a:spcBef>
                <a:spcPct val="0"/>
              </a:spcBef>
              <a:spcAft>
                <a:spcPct val="0"/>
              </a:spcAft>
              <a:defRPr/>
            </a:pPr>
            <a:endParaRPr lang="en-US" sz="1100" dirty="0">
              <a:solidFill>
                <a:prstClr val="black"/>
              </a:solidFill>
              <a:latin typeface="Calibri Light"/>
              <a:cs typeface="ＭＳ Ｐゴシック" charset="0"/>
            </a:endParaRPr>
          </a:p>
        </p:txBody>
      </p:sp>
      <p:sp>
        <p:nvSpPr>
          <p:cNvPr id="12" name="Rectangle 11"/>
          <p:cNvSpPr/>
          <p:nvPr/>
        </p:nvSpPr>
        <p:spPr>
          <a:xfrm>
            <a:off x="1524000" y="829469"/>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sp>
        <p:nvSpPr>
          <p:cNvPr id="7177" name="Text Placeholder 18"/>
          <p:cNvSpPr txBox="1">
            <a:spLocks/>
          </p:cNvSpPr>
          <p:nvPr/>
        </p:nvSpPr>
        <p:spPr bwMode="auto">
          <a:xfrm>
            <a:off x="1524000" y="6207125"/>
            <a:ext cx="914400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eaLnBrk="0" fontAlgn="base" hangingPunct="0">
              <a:lnSpc>
                <a:spcPct val="100000"/>
              </a:lnSpc>
              <a:spcBef>
                <a:spcPct val="0"/>
              </a:spcBef>
              <a:spcAft>
                <a:spcPct val="0"/>
              </a:spcAft>
              <a:buNone/>
            </a:pPr>
            <a:endParaRPr lang="en-US" altLang="en-US" sz="1000" i="1">
              <a:solidFill>
                <a:srgbClr val="595959"/>
              </a:solidFill>
              <a:latin typeface="Calibri Light" charset="0"/>
            </a:endParaRPr>
          </a:p>
          <a:p>
            <a:pPr eaLnBrk="0" fontAlgn="base" hangingPunct="0">
              <a:lnSpc>
                <a:spcPct val="100000"/>
              </a:lnSpc>
              <a:spcBef>
                <a:spcPct val="0"/>
              </a:spcBef>
              <a:spcAft>
                <a:spcPct val="0"/>
              </a:spcAft>
              <a:buNone/>
            </a:pPr>
            <a:endParaRPr lang="en-US" altLang="en-US" sz="1000" i="1">
              <a:solidFill>
                <a:srgbClr val="595959"/>
              </a:solidFill>
              <a:latin typeface="Calibri Light" charset="0"/>
            </a:endParaRPr>
          </a:p>
          <a:p>
            <a:pPr eaLnBrk="0" fontAlgn="base" hangingPunct="0">
              <a:lnSpc>
                <a:spcPct val="100000"/>
              </a:lnSpc>
              <a:spcBef>
                <a:spcPct val="0"/>
              </a:spcBef>
              <a:spcAft>
                <a:spcPct val="0"/>
              </a:spcAft>
              <a:buNone/>
            </a:pPr>
            <a:endParaRPr lang="en-US" altLang="en-US" sz="1000" i="1">
              <a:solidFill>
                <a:srgbClr val="595959"/>
              </a:solidFill>
              <a:latin typeface="Calibri Light" charset="0"/>
            </a:endParaRPr>
          </a:p>
          <a:p>
            <a:pPr eaLnBrk="0" fontAlgn="base" hangingPunct="0">
              <a:lnSpc>
                <a:spcPct val="100000"/>
              </a:lnSpc>
              <a:spcBef>
                <a:spcPct val="0"/>
              </a:spcBef>
              <a:spcAft>
                <a:spcPct val="0"/>
              </a:spcAft>
              <a:buNone/>
            </a:pPr>
            <a:r>
              <a:rPr lang="en-US" altLang="en-US" sz="1000" i="1">
                <a:solidFill>
                  <a:srgbClr val="595959"/>
                </a:solidFill>
                <a:latin typeface="Calibri Light" charset="0"/>
              </a:rPr>
              <a:t>Source: Katie Weatherford, “Attempts to Use Congressional Review Act for Proposed Rules Threaten All Public Safeguards,” Center for Effective Government, March 11, 2014.</a:t>
            </a:r>
          </a:p>
        </p:txBody>
      </p:sp>
      <p:sp>
        <p:nvSpPr>
          <p:cNvPr id="7178" name="Title 1"/>
          <p:cNvSpPr>
            <a:spLocks noGrp="1"/>
          </p:cNvSpPr>
          <p:nvPr>
            <p:ph type="title"/>
          </p:nvPr>
        </p:nvSpPr>
        <p:spPr>
          <a:xfrm>
            <a:off x="317818" y="954088"/>
            <a:ext cx="11582400" cy="854075"/>
          </a:xfrm>
        </p:spPr>
        <p:txBody>
          <a:bodyPr>
            <a:normAutofit/>
          </a:bodyPr>
          <a:lstStyle/>
          <a:p>
            <a:pPr algn="ctr"/>
            <a:r>
              <a:rPr lang="en-US" altLang="en-US" sz="2800" dirty="0">
                <a:latin typeface="Georgia" charset="0"/>
                <a:ea typeface="MS PGothic" charset="-128"/>
              </a:rPr>
              <a:t>Federal Rulemaking Process</a:t>
            </a:r>
          </a:p>
        </p:txBody>
      </p:sp>
      <p:sp>
        <p:nvSpPr>
          <p:cNvPr id="7179" name="Rectangle 14"/>
          <p:cNvSpPr>
            <a:spLocks noChangeArrowheads="1"/>
          </p:cNvSpPr>
          <p:nvPr/>
        </p:nvSpPr>
        <p:spPr bwMode="auto">
          <a:xfrm>
            <a:off x="1979613" y="1275557"/>
            <a:ext cx="82296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811213">
              <a:lnSpc>
                <a:spcPct val="90000"/>
              </a:lnSpc>
              <a:spcBef>
                <a:spcPts val="1000"/>
              </a:spcBef>
              <a:buFont typeface="Arial" charset="0"/>
              <a:buChar char="•"/>
              <a:defRPr sz="2800">
                <a:solidFill>
                  <a:schemeClr val="tx1"/>
                </a:solidFill>
                <a:latin typeface="Georgia" charset="0"/>
                <a:ea typeface="MS PGothic" charset="-128"/>
              </a:defRPr>
            </a:lvl1pPr>
            <a:lvl2pPr marL="742950" indent="-285750" defTabSz="811213">
              <a:lnSpc>
                <a:spcPct val="90000"/>
              </a:lnSpc>
              <a:spcBef>
                <a:spcPts val="500"/>
              </a:spcBef>
              <a:buFont typeface="Arial" charset="0"/>
              <a:buChar char="•"/>
              <a:defRPr sz="2400">
                <a:solidFill>
                  <a:schemeClr val="tx1"/>
                </a:solidFill>
                <a:latin typeface="Georgia" charset="0"/>
                <a:ea typeface="MS PGothic" charset="-128"/>
              </a:defRPr>
            </a:lvl2pPr>
            <a:lvl3pPr marL="1143000" indent="-228600" defTabSz="811213">
              <a:lnSpc>
                <a:spcPct val="90000"/>
              </a:lnSpc>
              <a:spcBef>
                <a:spcPts val="500"/>
              </a:spcBef>
              <a:buFont typeface="Arial" charset="0"/>
              <a:buChar char="•"/>
              <a:defRPr sz="2000">
                <a:solidFill>
                  <a:schemeClr val="tx1"/>
                </a:solidFill>
                <a:latin typeface="Georgia" charset="0"/>
                <a:ea typeface="MS PGothic" charset="-128"/>
              </a:defRPr>
            </a:lvl3pPr>
            <a:lvl4pPr marL="1600200" indent="-228600" defTabSz="811213">
              <a:lnSpc>
                <a:spcPct val="90000"/>
              </a:lnSpc>
              <a:spcBef>
                <a:spcPts val="500"/>
              </a:spcBef>
              <a:buFont typeface="Arial" charset="0"/>
              <a:buChar char="•"/>
              <a:defRPr>
                <a:solidFill>
                  <a:schemeClr val="tx1"/>
                </a:solidFill>
                <a:latin typeface="Georgia" charset="0"/>
                <a:ea typeface="MS PGothic" charset="-128"/>
              </a:defRPr>
            </a:lvl4pPr>
            <a:lvl5pPr marL="2057400" indent="-228600" defTabSz="811213">
              <a:lnSpc>
                <a:spcPct val="90000"/>
              </a:lnSpc>
              <a:spcBef>
                <a:spcPts val="500"/>
              </a:spcBef>
              <a:buFont typeface="Arial" charset="0"/>
              <a:buChar char="•"/>
              <a:defRPr>
                <a:solidFill>
                  <a:schemeClr val="tx1"/>
                </a:solidFill>
                <a:latin typeface="Georgia" charset="0"/>
                <a:ea typeface="MS PGothic" charset="-128"/>
              </a:defRPr>
            </a:lvl5pPr>
            <a:lvl6pPr marL="2514600" indent="-228600" defTabSz="811213"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defTabSz="811213"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defTabSz="811213"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defTabSz="811213"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algn="ctr" eaLnBrk="0" fontAlgn="base" hangingPunct="0">
              <a:lnSpc>
                <a:spcPct val="100000"/>
              </a:lnSpc>
              <a:spcBef>
                <a:spcPct val="0"/>
              </a:spcBef>
              <a:spcAft>
                <a:spcPct val="0"/>
              </a:spcAft>
              <a:buNone/>
            </a:pPr>
            <a:r>
              <a:rPr lang="en-US" altLang="en-US" sz="1600" b="1" dirty="0">
                <a:solidFill>
                  <a:srgbClr val="7F7F7F"/>
                </a:solidFill>
              </a:rPr>
              <a:t>Process and obstacles for enacting and enforcing federal rules</a:t>
            </a:r>
          </a:p>
        </p:txBody>
      </p:sp>
      <p:sp>
        <p:nvSpPr>
          <p:cNvPr id="61" name="Right Arrow 60"/>
          <p:cNvSpPr/>
          <p:nvPr/>
        </p:nvSpPr>
        <p:spPr>
          <a:xfrm>
            <a:off x="5024439" y="3573463"/>
            <a:ext cx="365125" cy="457200"/>
          </a:xfrm>
          <a:prstGeom prst="rightArrow">
            <a:avLst/>
          </a:prstGeom>
          <a:solidFill>
            <a:srgbClr val="79133C"/>
          </a:solidFill>
          <a:ln>
            <a:solidFill>
              <a:srgbClr val="D4CFB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1100" dirty="0">
              <a:solidFill>
                <a:srgbClr val="5B9BD5"/>
              </a:solidFill>
              <a:latin typeface="Calibri Light"/>
            </a:endParaRPr>
          </a:p>
        </p:txBody>
      </p:sp>
      <p:cxnSp>
        <p:nvCxnSpPr>
          <p:cNvPr id="68" name="Straight Arrow Connector 67"/>
          <p:cNvCxnSpPr/>
          <p:nvPr/>
        </p:nvCxnSpPr>
        <p:spPr>
          <a:xfrm flipV="1">
            <a:off x="5915025" y="3201989"/>
            <a:ext cx="0" cy="365125"/>
          </a:xfrm>
          <a:prstGeom prst="straightConnector1">
            <a:avLst/>
          </a:prstGeom>
          <a:ln w="38100">
            <a:solidFill>
              <a:srgbClr val="D17770"/>
            </a:solidFill>
            <a:tailEnd type="triangle"/>
          </a:ln>
          <a:effectLst/>
        </p:spPr>
        <p:style>
          <a:lnRef idx="2">
            <a:schemeClr val="accent1"/>
          </a:lnRef>
          <a:fillRef idx="0">
            <a:schemeClr val="accent1"/>
          </a:fillRef>
          <a:effectRef idx="1">
            <a:schemeClr val="accent1"/>
          </a:effectRef>
          <a:fontRef idx="minor">
            <a:schemeClr val="tx1"/>
          </a:fontRef>
        </p:style>
      </p:cxnSp>
      <p:sp>
        <p:nvSpPr>
          <p:cNvPr id="88" name="TextBox 44"/>
          <p:cNvSpPr txBox="1">
            <a:spLocks noChangeArrowheads="1"/>
          </p:cNvSpPr>
          <p:nvPr/>
        </p:nvSpPr>
        <p:spPr bwMode="auto">
          <a:xfrm>
            <a:off x="5197476" y="1714500"/>
            <a:ext cx="1463675" cy="1462088"/>
          </a:xfrm>
          <a:prstGeom prst="rect">
            <a:avLst/>
          </a:prstGeom>
          <a:solidFill>
            <a:srgbClr val="E8DCBC"/>
          </a:solidFill>
          <a:ln w="12700">
            <a:solidFill>
              <a:srgbClr val="D17770"/>
            </a:solidFill>
            <a:prstDash val="dash"/>
            <a:miter lim="800000"/>
            <a:headEnd/>
            <a:tailEnd/>
          </a:ln>
        </p:spPr>
        <p:txBody>
          <a:bodyPr anchor="ctr"/>
          <a:lstStyle>
            <a:lvl1pPr>
              <a:defRPr sz="2400">
                <a:solidFill>
                  <a:schemeClr val="tx1"/>
                </a:solidFill>
                <a:latin typeface="Gill Sans MT" panose="020B0502020104020203" pitchFamily="34" charset="0"/>
                <a:ea typeface="ＭＳ Ｐゴシック" panose="020B0600070205080204" pitchFamily="34" charset="-128"/>
              </a:defRPr>
            </a:lvl1pPr>
            <a:lvl2pPr marL="742950" indent="-285750">
              <a:defRPr sz="2400">
                <a:solidFill>
                  <a:schemeClr val="tx1"/>
                </a:solidFill>
                <a:latin typeface="Gill Sans MT" panose="020B0502020104020203" pitchFamily="34" charset="0"/>
                <a:ea typeface="ＭＳ Ｐゴシック" panose="020B0600070205080204" pitchFamily="34" charset="-128"/>
              </a:defRPr>
            </a:lvl2pPr>
            <a:lvl3pPr marL="1143000" indent="-228600">
              <a:defRPr sz="2400">
                <a:solidFill>
                  <a:schemeClr val="tx1"/>
                </a:solidFill>
                <a:latin typeface="Gill Sans MT" panose="020B0502020104020203" pitchFamily="34" charset="0"/>
                <a:ea typeface="ＭＳ Ｐゴシック" panose="020B0600070205080204" pitchFamily="34" charset="-128"/>
              </a:defRPr>
            </a:lvl3pPr>
            <a:lvl4pPr marL="1600200" indent="-228600">
              <a:defRPr sz="2400">
                <a:solidFill>
                  <a:schemeClr val="tx1"/>
                </a:solidFill>
                <a:latin typeface="Gill Sans MT" panose="020B0502020104020203" pitchFamily="34" charset="0"/>
                <a:ea typeface="ＭＳ Ｐゴシック" panose="020B0600070205080204" pitchFamily="34" charset="-128"/>
              </a:defRPr>
            </a:lvl4pPr>
            <a:lvl5pPr marL="2057400" indent="-22860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fontAlgn="base">
              <a:spcBef>
                <a:spcPct val="0"/>
              </a:spcBef>
              <a:spcAft>
                <a:spcPct val="0"/>
              </a:spcAft>
              <a:defRPr/>
            </a:pPr>
            <a:r>
              <a:rPr lang="en-US" sz="1100" dirty="0">
                <a:solidFill>
                  <a:prstClr val="black"/>
                </a:solidFill>
                <a:latin typeface="Calibri Light"/>
                <a:cs typeface="ＭＳ Ｐゴシック" charset="0"/>
              </a:rPr>
              <a:t>An agency may decide to scrap the proposed regulation after reviewing comments from interested parties and other government officials</a:t>
            </a:r>
          </a:p>
        </p:txBody>
      </p:sp>
      <p:sp>
        <p:nvSpPr>
          <p:cNvPr id="7183" name="TextBox 46"/>
          <p:cNvSpPr txBox="1">
            <a:spLocks noChangeArrowheads="1"/>
          </p:cNvSpPr>
          <p:nvPr/>
        </p:nvSpPr>
        <p:spPr bwMode="auto">
          <a:xfrm>
            <a:off x="7812088" y="1719264"/>
            <a:ext cx="1333500" cy="1462087"/>
          </a:xfrm>
          <a:prstGeom prst="rect">
            <a:avLst/>
          </a:prstGeom>
          <a:solidFill>
            <a:srgbClr val="E8DCBC"/>
          </a:solidFill>
          <a:ln w="12700">
            <a:solidFill>
              <a:srgbClr val="D17770"/>
            </a:solidFill>
            <a:prstDash val="dash"/>
            <a:miter lim="800000"/>
            <a:headEnd/>
            <a:tailEnd/>
          </a:ln>
        </p:spPr>
        <p:txBody>
          <a:bodyPr anchor="ct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fontAlgn="base">
              <a:lnSpc>
                <a:spcPct val="100000"/>
              </a:lnSpc>
              <a:spcBef>
                <a:spcPct val="0"/>
              </a:spcBef>
              <a:spcAft>
                <a:spcPct val="0"/>
              </a:spcAft>
              <a:buNone/>
            </a:pPr>
            <a:r>
              <a:rPr lang="en-US" altLang="en-US" sz="1100">
                <a:solidFill>
                  <a:srgbClr val="000000"/>
                </a:solidFill>
                <a:latin typeface="Calibri Light" charset="0"/>
              </a:rPr>
              <a:t>Congress may pass a Resolution of Disapproval prior to the rule’s enactment, which, if signed by the President, will void the rule</a:t>
            </a:r>
          </a:p>
        </p:txBody>
      </p:sp>
      <p:sp>
        <p:nvSpPr>
          <p:cNvPr id="7184" name="TextBox 47"/>
          <p:cNvSpPr txBox="1">
            <a:spLocks noChangeArrowheads="1"/>
          </p:cNvSpPr>
          <p:nvPr/>
        </p:nvSpPr>
        <p:spPr bwMode="auto">
          <a:xfrm>
            <a:off x="9242426" y="1714500"/>
            <a:ext cx="1122363" cy="1462088"/>
          </a:xfrm>
          <a:prstGeom prst="rect">
            <a:avLst/>
          </a:prstGeom>
          <a:solidFill>
            <a:srgbClr val="E8DCBC"/>
          </a:solidFill>
          <a:ln w="12700">
            <a:solidFill>
              <a:srgbClr val="D17770"/>
            </a:solidFill>
            <a:prstDash val="dash"/>
            <a:miter lim="800000"/>
            <a:headEnd/>
            <a:tailEnd/>
          </a:ln>
        </p:spPr>
        <p:txBody>
          <a:bodyPr anchor="ct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fontAlgn="base">
              <a:lnSpc>
                <a:spcPct val="100000"/>
              </a:lnSpc>
              <a:spcBef>
                <a:spcPct val="0"/>
              </a:spcBef>
              <a:spcAft>
                <a:spcPct val="0"/>
              </a:spcAft>
              <a:buNone/>
            </a:pPr>
            <a:r>
              <a:rPr lang="en-US" altLang="en-US" sz="1100">
                <a:solidFill>
                  <a:srgbClr val="000000"/>
                </a:solidFill>
                <a:latin typeface="Calibri Light" charset="0"/>
              </a:rPr>
              <a:t>Congress may pass new legislation restricting agencies’ ability to enforce the rule</a:t>
            </a:r>
          </a:p>
        </p:txBody>
      </p:sp>
      <p:sp>
        <p:nvSpPr>
          <p:cNvPr id="94" name="TextBox 51"/>
          <p:cNvSpPr txBox="1">
            <a:spLocks noChangeArrowheads="1"/>
          </p:cNvSpPr>
          <p:nvPr/>
        </p:nvSpPr>
        <p:spPr bwMode="auto">
          <a:xfrm>
            <a:off x="2108200" y="2900364"/>
            <a:ext cx="1555750" cy="274637"/>
          </a:xfrm>
          <a:prstGeom prst="rect">
            <a:avLst/>
          </a:prstGeom>
          <a:noFill/>
          <a:ln>
            <a:noFill/>
          </a:ln>
        </p:spPr>
        <p:txBody>
          <a:bodyPr wrap="none"/>
          <a:lstStyle>
            <a:lvl1pPr>
              <a:defRPr sz="2400">
                <a:solidFill>
                  <a:schemeClr val="tx1"/>
                </a:solidFill>
                <a:latin typeface="Gill Sans MT" panose="020B0502020104020203" pitchFamily="34" charset="0"/>
                <a:ea typeface="ＭＳ Ｐゴシック" panose="020B0600070205080204" pitchFamily="34" charset="-128"/>
              </a:defRPr>
            </a:lvl1pPr>
            <a:lvl2pPr marL="742950" indent="-285750">
              <a:defRPr sz="2400">
                <a:solidFill>
                  <a:schemeClr val="tx1"/>
                </a:solidFill>
                <a:latin typeface="Gill Sans MT" panose="020B0502020104020203" pitchFamily="34" charset="0"/>
                <a:ea typeface="ＭＳ Ｐゴシック" panose="020B0600070205080204" pitchFamily="34" charset="-128"/>
              </a:defRPr>
            </a:lvl2pPr>
            <a:lvl3pPr marL="1143000" indent="-228600">
              <a:defRPr sz="2400">
                <a:solidFill>
                  <a:schemeClr val="tx1"/>
                </a:solidFill>
                <a:latin typeface="Gill Sans MT" panose="020B0502020104020203" pitchFamily="34" charset="0"/>
                <a:ea typeface="ＭＳ Ｐゴシック" panose="020B0600070205080204" pitchFamily="34" charset="-128"/>
              </a:defRPr>
            </a:lvl3pPr>
            <a:lvl4pPr marL="1600200" indent="-228600">
              <a:defRPr sz="2400">
                <a:solidFill>
                  <a:schemeClr val="tx1"/>
                </a:solidFill>
                <a:latin typeface="Gill Sans MT" panose="020B0502020104020203" pitchFamily="34" charset="0"/>
                <a:ea typeface="ＭＳ Ｐゴシック" panose="020B0600070205080204" pitchFamily="34" charset="-128"/>
              </a:defRPr>
            </a:lvl4pPr>
            <a:lvl5pPr marL="2057400" indent="-22860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algn="ctr" fontAlgn="base">
              <a:spcBef>
                <a:spcPct val="0"/>
              </a:spcBef>
              <a:spcAft>
                <a:spcPct val="0"/>
              </a:spcAft>
              <a:defRPr/>
            </a:pPr>
            <a:r>
              <a:rPr lang="en-US" altLang="en-US" sz="1000" dirty="0">
                <a:solidFill>
                  <a:prstClr val="black"/>
                </a:solidFill>
                <a:latin typeface="Calibri Light"/>
              </a:rPr>
              <a:t>Congress Recommends </a:t>
            </a:r>
          </a:p>
          <a:p>
            <a:pPr algn="ctr" fontAlgn="base">
              <a:spcBef>
                <a:spcPct val="0"/>
              </a:spcBef>
              <a:spcAft>
                <a:spcPct val="0"/>
              </a:spcAft>
              <a:defRPr/>
            </a:pPr>
            <a:r>
              <a:rPr lang="en-US" altLang="en-US" sz="1000" dirty="0">
                <a:solidFill>
                  <a:prstClr val="black"/>
                </a:solidFill>
                <a:latin typeface="Calibri Light"/>
              </a:rPr>
              <a:t>Creation of Rule</a:t>
            </a:r>
          </a:p>
        </p:txBody>
      </p:sp>
      <p:grpSp>
        <p:nvGrpSpPr>
          <p:cNvPr id="7186" name="Group 5"/>
          <p:cNvGrpSpPr>
            <a:grpSpLocks/>
          </p:cNvGrpSpPr>
          <p:nvPr/>
        </p:nvGrpSpPr>
        <p:grpSpPr bwMode="auto">
          <a:xfrm>
            <a:off x="4032251" y="3260726"/>
            <a:ext cx="1177925" cy="1374775"/>
            <a:chOff x="2508510" y="3260837"/>
            <a:chExt cx="1178065" cy="1374862"/>
          </a:xfrm>
        </p:grpSpPr>
        <p:sp>
          <p:nvSpPr>
            <p:cNvPr id="76" name="Oval 75"/>
            <p:cNvSpPr/>
            <p:nvPr/>
          </p:nvSpPr>
          <p:spPr>
            <a:xfrm>
              <a:off x="2675218" y="3368794"/>
              <a:ext cx="838300" cy="838253"/>
            </a:xfrm>
            <a:prstGeom prst="ellipse">
              <a:avLst/>
            </a:prstGeom>
            <a:solidFill>
              <a:schemeClr val="bg1">
                <a:lumMod val="85000"/>
              </a:schemeClr>
            </a:solidFill>
            <a:ln w="28575">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1100">
                <a:solidFill>
                  <a:prstClr val="white"/>
                </a:solidFill>
                <a:latin typeface="Calibri Light"/>
              </a:endParaRPr>
            </a:p>
          </p:txBody>
        </p:sp>
        <p:pic>
          <p:nvPicPr>
            <p:cNvPr id="7261" name="Picture 58"/>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73171" y="3260837"/>
              <a:ext cx="1042988"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 name="TextBox 67"/>
            <p:cNvSpPr txBox="1">
              <a:spLocks noChangeArrowheads="1"/>
            </p:cNvSpPr>
            <p:nvPr/>
          </p:nvSpPr>
          <p:spPr bwMode="auto">
            <a:xfrm>
              <a:off x="2508510" y="4108616"/>
              <a:ext cx="1178065" cy="527083"/>
            </a:xfrm>
            <a:prstGeom prst="rect">
              <a:avLst/>
            </a:prstGeom>
            <a:solidFill>
              <a:srgbClr val="D9D9D9"/>
            </a:solidFill>
            <a:ln>
              <a:solidFill>
                <a:srgbClr val="A6A6A6"/>
              </a:solidFill>
            </a:ln>
          </p:spPr>
          <p:txBody>
            <a:bodyPr wrap="none" anchor="ctr"/>
            <a:lstStyle>
              <a:lvl1pPr>
                <a:defRPr sz="2400">
                  <a:solidFill>
                    <a:schemeClr val="tx1"/>
                  </a:solidFill>
                  <a:latin typeface="Gill Sans MT" panose="020B0502020104020203" pitchFamily="34" charset="0"/>
                  <a:ea typeface="ＭＳ Ｐゴシック" panose="020B0600070205080204" pitchFamily="34" charset="-128"/>
                </a:defRPr>
              </a:lvl1pPr>
              <a:lvl2pPr marL="742950" indent="-285750">
                <a:defRPr sz="2400">
                  <a:solidFill>
                    <a:schemeClr val="tx1"/>
                  </a:solidFill>
                  <a:latin typeface="Gill Sans MT" panose="020B0502020104020203" pitchFamily="34" charset="0"/>
                  <a:ea typeface="ＭＳ Ｐゴシック" panose="020B0600070205080204" pitchFamily="34" charset="-128"/>
                </a:defRPr>
              </a:lvl2pPr>
              <a:lvl3pPr marL="1143000" indent="-228600">
                <a:defRPr sz="2400">
                  <a:solidFill>
                    <a:schemeClr val="tx1"/>
                  </a:solidFill>
                  <a:latin typeface="Gill Sans MT" panose="020B0502020104020203" pitchFamily="34" charset="0"/>
                  <a:ea typeface="ＭＳ Ｐゴシック" panose="020B0600070205080204" pitchFamily="34" charset="-128"/>
                </a:defRPr>
              </a:lvl3pPr>
              <a:lvl4pPr marL="1600200" indent="-228600">
                <a:defRPr sz="2400">
                  <a:solidFill>
                    <a:schemeClr val="tx1"/>
                  </a:solidFill>
                  <a:latin typeface="Gill Sans MT" panose="020B0502020104020203" pitchFamily="34" charset="0"/>
                  <a:ea typeface="ＭＳ Ｐゴシック" panose="020B0600070205080204" pitchFamily="34" charset="-128"/>
                </a:defRPr>
              </a:lvl4pPr>
              <a:lvl5pPr marL="2057400" indent="-22860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algn="ctr" fontAlgn="base">
                <a:spcBef>
                  <a:spcPct val="0"/>
                </a:spcBef>
                <a:spcAft>
                  <a:spcPct val="0"/>
                </a:spcAft>
                <a:defRPr/>
              </a:pPr>
              <a:r>
                <a:rPr lang="en-US" altLang="en-US" sz="1000" dirty="0">
                  <a:solidFill>
                    <a:prstClr val="black"/>
                  </a:solidFill>
                  <a:latin typeface="Calibri Light"/>
                </a:rPr>
                <a:t>Agency Proposes </a:t>
              </a:r>
            </a:p>
            <a:p>
              <a:pPr algn="ctr" fontAlgn="base">
                <a:spcBef>
                  <a:spcPct val="0"/>
                </a:spcBef>
                <a:spcAft>
                  <a:spcPct val="0"/>
                </a:spcAft>
                <a:defRPr/>
              </a:pPr>
              <a:r>
                <a:rPr lang="en-US" altLang="en-US" sz="1000" dirty="0">
                  <a:solidFill>
                    <a:prstClr val="black"/>
                  </a:solidFill>
                  <a:latin typeface="Calibri Light"/>
                </a:rPr>
                <a:t>Rule</a:t>
              </a:r>
            </a:p>
          </p:txBody>
        </p:sp>
      </p:grpSp>
      <p:sp>
        <p:nvSpPr>
          <p:cNvPr id="138" name="Content Placeholder 17"/>
          <p:cNvSpPr txBox="1">
            <a:spLocks/>
          </p:cNvSpPr>
          <p:nvPr/>
        </p:nvSpPr>
        <p:spPr bwMode="auto">
          <a:xfrm>
            <a:off x="1524000" y="6626226"/>
            <a:ext cx="4572000" cy="231775"/>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ＭＳ Ｐゴシック"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ＭＳ Ｐゴシック"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ＭＳ Ｐゴシック"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ＭＳ Ｐゴシック"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ＭＳ Ｐゴシック"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sz="1000" dirty="0">
                <a:solidFill>
                  <a:prstClr val="black">
                    <a:lumMod val="65000"/>
                    <a:lumOff val="35000"/>
                  </a:prstClr>
                </a:solidFill>
                <a:latin typeface="Calibri Light"/>
                <a:ea typeface="MS PGothic" panose="020B0600070205080204" pitchFamily="34" charset="-128"/>
              </a:rPr>
              <a:t>August 12, 2016  |  Katharine Conlon</a:t>
            </a:r>
          </a:p>
        </p:txBody>
      </p:sp>
      <p:sp>
        <p:nvSpPr>
          <p:cNvPr id="75" name="TextBox 12"/>
          <p:cNvSpPr txBox="1">
            <a:spLocks noChangeArrowheads="1"/>
          </p:cNvSpPr>
          <p:nvPr/>
        </p:nvSpPr>
        <p:spPr bwMode="auto">
          <a:xfrm>
            <a:off x="8620815" y="233364"/>
            <a:ext cx="2029723" cy="230832"/>
          </a:xfrm>
          <a:prstGeom prst="rect">
            <a:avLst/>
          </a:prstGeom>
          <a:noFill/>
          <a:ln>
            <a:noFill/>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a:lnSpc>
                <a:spcPct val="100000"/>
              </a:lnSpc>
              <a:spcBef>
                <a:spcPct val="0"/>
              </a:spcBef>
              <a:buNone/>
              <a:defRPr/>
            </a:pPr>
            <a:r>
              <a:rPr lang="en-US" altLang="en-US" sz="900" dirty="0">
                <a:solidFill>
                  <a:schemeClr val="bg2">
                    <a:lumMod val="25000"/>
                  </a:schemeClr>
                </a:solidFill>
              </a:rPr>
              <a:t>LEGISLATION AND REGULATION</a:t>
            </a:r>
          </a:p>
        </p:txBody>
      </p:sp>
      <p:grpSp>
        <p:nvGrpSpPr>
          <p:cNvPr id="7190" name="Group 6"/>
          <p:cNvGrpSpPr>
            <a:grpSpLocks/>
          </p:cNvGrpSpPr>
          <p:nvPr/>
        </p:nvGrpSpPr>
        <p:grpSpPr bwMode="auto">
          <a:xfrm>
            <a:off x="5321301" y="3368675"/>
            <a:ext cx="1179513" cy="1270000"/>
            <a:chOff x="3785066" y="3368786"/>
            <a:chExt cx="1179576" cy="1269179"/>
          </a:xfrm>
        </p:grpSpPr>
        <p:sp>
          <p:nvSpPr>
            <p:cNvPr id="77" name="Oval 76"/>
            <p:cNvSpPr/>
            <p:nvPr/>
          </p:nvSpPr>
          <p:spPr>
            <a:xfrm>
              <a:off x="3966051" y="3368786"/>
              <a:ext cx="838245" cy="837658"/>
            </a:xfrm>
            <a:prstGeom prst="ellipse">
              <a:avLst/>
            </a:prstGeom>
            <a:solidFill>
              <a:schemeClr val="bg1">
                <a:lumMod val="85000"/>
              </a:schemeClr>
            </a:solidFill>
            <a:ln w="28575">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1100">
                <a:solidFill>
                  <a:prstClr val="white"/>
                </a:solidFill>
                <a:latin typeface="Calibri Light"/>
              </a:endParaRPr>
            </a:p>
          </p:txBody>
        </p:sp>
        <p:sp>
          <p:nvSpPr>
            <p:cNvPr id="96" name="TextBox 68"/>
            <p:cNvSpPr txBox="1">
              <a:spLocks noChangeArrowheads="1"/>
            </p:cNvSpPr>
            <p:nvPr/>
          </p:nvSpPr>
          <p:spPr bwMode="auto">
            <a:xfrm>
              <a:off x="3785066" y="4108083"/>
              <a:ext cx="1179576" cy="529882"/>
            </a:xfrm>
            <a:prstGeom prst="rect">
              <a:avLst/>
            </a:prstGeom>
            <a:solidFill>
              <a:srgbClr val="D9D9D9"/>
            </a:solidFill>
            <a:ln>
              <a:solidFill>
                <a:srgbClr val="A6A6A6"/>
              </a:solidFill>
            </a:ln>
          </p:spPr>
          <p:txBody>
            <a:bodyPr wrap="none" anchor="ctr"/>
            <a:lstStyle>
              <a:lvl1pPr>
                <a:defRPr sz="2400">
                  <a:solidFill>
                    <a:schemeClr val="tx1"/>
                  </a:solidFill>
                  <a:latin typeface="Gill Sans MT" panose="020B0502020104020203" pitchFamily="34" charset="0"/>
                  <a:ea typeface="ＭＳ Ｐゴシック" panose="020B0600070205080204" pitchFamily="34" charset="-128"/>
                </a:defRPr>
              </a:lvl1pPr>
              <a:lvl2pPr marL="742950" indent="-285750">
                <a:defRPr sz="2400">
                  <a:solidFill>
                    <a:schemeClr val="tx1"/>
                  </a:solidFill>
                  <a:latin typeface="Gill Sans MT" panose="020B0502020104020203" pitchFamily="34" charset="0"/>
                  <a:ea typeface="ＭＳ Ｐゴシック" panose="020B0600070205080204" pitchFamily="34" charset="-128"/>
                </a:defRPr>
              </a:lvl2pPr>
              <a:lvl3pPr marL="1143000" indent="-228600">
                <a:defRPr sz="2400">
                  <a:solidFill>
                    <a:schemeClr val="tx1"/>
                  </a:solidFill>
                  <a:latin typeface="Gill Sans MT" panose="020B0502020104020203" pitchFamily="34" charset="0"/>
                  <a:ea typeface="ＭＳ Ｐゴシック" panose="020B0600070205080204" pitchFamily="34" charset="-128"/>
                </a:defRPr>
              </a:lvl3pPr>
              <a:lvl4pPr marL="1600200" indent="-228600">
                <a:defRPr sz="2400">
                  <a:solidFill>
                    <a:schemeClr val="tx1"/>
                  </a:solidFill>
                  <a:latin typeface="Gill Sans MT" panose="020B0502020104020203" pitchFamily="34" charset="0"/>
                  <a:ea typeface="ＭＳ Ｐゴシック" panose="020B0600070205080204" pitchFamily="34" charset="-128"/>
                </a:defRPr>
              </a:lvl4pPr>
              <a:lvl5pPr marL="2057400" indent="-22860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algn="ctr" fontAlgn="base">
                <a:spcBef>
                  <a:spcPct val="0"/>
                </a:spcBef>
                <a:spcAft>
                  <a:spcPct val="0"/>
                </a:spcAft>
                <a:defRPr/>
              </a:pPr>
              <a:r>
                <a:rPr lang="en-US" altLang="en-US" sz="1000" dirty="0">
                  <a:solidFill>
                    <a:prstClr val="black"/>
                  </a:solidFill>
                  <a:latin typeface="Calibri Light"/>
                </a:rPr>
                <a:t>Public Comments </a:t>
              </a:r>
            </a:p>
            <a:p>
              <a:pPr algn="ctr" fontAlgn="base">
                <a:spcBef>
                  <a:spcPct val="0"/>
                </a:spcBef>
                <a:spcAft>
                  <a:spcPct val="0"/>
                </a:spcAft>
                <a:defRPr/>
              </a:pPr>
              <a:r>
                <a:rPr lang="en-US" altLang="en-US" sz="1000" dirty="0">
                  <a:solidFill>
                    <a:prstClr val="black"/>
                  </a:solidFill>
                  <a:latin typeface="Calibri Light"/>
                </a:rPr>
                <a:t>on Regulation</a:t>
              </a:r>
            </a:p>
          </p:txBody>
        </p:sp>
        <p:pic>
          <p:nvPicPr>
            <p:cNvPr id="7259" name="Picture 409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63670" y="3549004"/>
              <a:ext cx="630237"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7191" name="Picture 11"/>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87613" y="3463925"/>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92" name="Picture 6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605089" y="2430464"/>
            <a:ext cx="4603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 name="Cloud Callout 104"/>
          <p:cNvSpPr/>
          <p:nvPr/>
        </p:nvSpPr>
        <p:spPr>
          <a:xfrm>
            <a:off x="2897189" y="2387601"/>
            <a:ext cx="269875" cy="163513"/>
          </a:xfrm>
          <a:prstGeom prst="cloudCallout">
            <a:avLst>
              <a:gd name="adj1" fmla="val -20833"/>
              <a:gd name="adj2" fmla="val 107949"/>
            </a:avLst>
          </a:prstGeom>
          <a:solidFill>
            <a:schemeClr val="bg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0" fontAlgn="base" hangingPunct="0">
              <a:spcBef>
                <a:spcPct val="0"/>
              </a:spcBef>
              <a:spcAft>
                <a:spcPct val="0"/>
              </a:spcAft>
              <a:defRPr/>
            </a:pPr>
            <a:endParaRPr lang="en-US">
              <a:solidFill>
                <a:prstClr val="white"/>
              </a:solidFill>
              <a:latin typeface="Calibri Light"/>
            </a:endParaRPr>
          </a:p>
        </p:txBody>
      </p:sp>
      <p:sp>
        <p:nvSpPr>
          <p:cNvPr id="106" name="TextBox 51"/>
          <p:cNvSpPr txBox="1">
            <a:spLocks noChangeArrowheads="1"/>
          </p:cNvSpPr>
          <p:nvPr/>
        </p:nvSpPr>
        <p:spPr bwMode="auto">
          <a:xfrm>
            <a:off x="2051050" y="3935414"/>
            <a:ext cx="1555750" cy="274637"/>
          </a:xfrm>
          <a:prstGeom prst="rect">
            <a:avLst/>
          </a:prstGeom>
          <a:noFill/>
          <a:ln>
            <a:noFill/>
          </a:ln>
        </p:spPr>
        <p:txBody>
          <a:bodyPr wrap="none"/>
          <a:lstStyle>
            <a:lvl1pPr>
              <a:defRPr sz="2400">
                <a:solidFill>
                  <a:schemeClr val="tx1"/>
                </a:solidFill>
                <a:latin typeface="Gill Sans MT" panose="020B0502020104020203" pitchFamily="34" charset="0"/>
                <a:ea typeface="ＭＳ Ｐゴシック" panose="020B0600070205080204" pitchFamily="34" charset="-128"/>
              </a:defRPr>
            </a:lvl1pPr>
            <a:lvl2pPr marL="742950" indent="-285750">
              <a:defRPr sz="2400">
                <a:solidFill>
                  <a:schemeClr val="tx1"/>
                </a:solidFill>
                <a:latin typeface="Gill Sans MT" panose="020B0502020104020203" pitchFamily="34" charset="0"/>
                <a:ea typeface="ＭＳ Ｐゴシック" panose="020B0600070205080204" pitchFamily="34" charset="-128"/>
              </a:defRPr>
            </a:lvl2pPr>
            <a:lvl3pPr marL="1143000" indent="-228600">
              <a:defRPr sz="2400">
                <a:solidFill>
                  <a:schemeClr val="tx1"/>
                </a:solidFill>
                <a:latin typeface="Gill Sans MT" panose="020B0502020104020203" pitchFamily="34" charset="0"/>
                <a:ea typeface="ＭＳ Ｐゴシック" panose="020B0600070205080204" pitchFamily="34" charset="-128"/>
              </a:defRPr>
            </a:lvl3pPr>
            <a:lvl4pPr marL="1600200" indent="-228600">
              <a:defRPr sz="2400">
                <a:solidFill>
                  <a:schemeClr val="tx1"/>
                </a:solidFill>
                <a:latin typeface="Gill Sans MT" panose="020B0502020104020203" pitchFamily="34" charset="0"/>
                <a:ea typeface="ＭＳ Ｐゴシック" panose="020B0600070205080204" pitchFamily="34" charset="-128"/>
              </a:defRPr>
            </a:lvl4pPr>
            <a:lvl5pPr marL="2057400" indent="-22860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algn="ctr" fontAlgn="base">
              <a:spcBef>
                <a:spcPct val="0"/>
              </a:spcBef>
              <a:spcAft>
                <a:spcPct val="0"/>
              </a:spcAft>
              <a:defRPr/>
            </a:pPr>
            <a:r>
              <a:rPr lang="en-US" altLang="en-US" sz="1000" dirty="0">
                <a:solidFill>
                  <a:prstClr val="black"/>
                </a:solidFill>
                <a:latin typeface="Calibri Light"/>
              </a:rPr>
              <a:t>President Orders </a:t>
            </a:r>
          </a:p>
          <a:p>
            <a:pPr algn="ctr" fontAlgn="base">
              <a:spcBef>
                <a:spcPct val="0"/>
              </a:spcBef>
              <a:spcAft>
                <a:spcPct val="0"/>
              </a:spcAft>
              <a:defRPr/>
            </a:pPr>
            <a:r>
              <a:rPr lang="en-US" altLang="en-US" sz="1000" dirty="0">
                <a:solidFill>
                  <a:prstClr val="black"/>
                </a:solidFill>
                <a:latin typeface="Calibri Light"/>
              </a:rPr>
              <a:t>Creation of Rule</a:t>
            </a:r>
          </a:p>
        </p:txBody>
      </p:sp>
      <p:sp>
        <p:nvSpPr>
          <p:cNvPr id="108" name="Cloud Callout 107"/>
          <p:cNvSpPr/>
          <p:nvPr/>
        </p:nvSpPr>
        <p:spPr>
          <a:xfrm>
            <a:off x="2889251" y="3427413"/>
            <a:ext cx="269875" cy="163512"/>
          </a:xfrm>
          <a:prstGeom prst="cloudCallout">
            <a:avLst>
              <a:gd name="adj1" fmla="val -20833"/>
              <a:gd name="adj2" fmla="val 107949"/>
            </a:avLst>
          </a:prstGeom>
          <a:solidFill>
            <a:schemeClr val="bg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0" fontAlgn="base" hangingPunct="0">
              <a:spcBef>
                <a:spcPct val="0"/>
              </a:spcBef>
              <a:spcAft>
                <a:spcPct val="0"/>
              </a:spcAft>
              <a:defRPr/>
            </a:pPr>
            <a:endParaRPr lang="en-US">
              <a:solidFill>
                <a:prstClr val="white"/>
              </a:solidFill>
              <a:latin typeface="Calibri Light"/>
            </a:endParaRPr>
          </a:p>
        </p:txBody>
      </p:sp>
      <p:sp>
        <p:nvSpPr>
          <p:cNvPr id="110" name="TextBox 51"/>
          <p:cNvSpPr txBox="1">
            <a:spLocks noChangeArrowheads="1"/>
          </p:cNvSpPr>
          <p:nvPr/>
        </p:nvSpPr>
        <p:spPr bwMode="auto">
          <a:xfrm>
            <a:off x="2054225" y="4968875"/>
            <a:ext cx="1555750" cy="274638"/>
          </a:xfrm>
          <a:prstGeom prst="rect">
            <a:avLst/>
          </a:prstGeom>
          <a:noFill/>
          <a:ln>
            <a:noFill/>
          </a:ln>
        </p:spPr>
        <p:txBody>
          <a:bodyPr wrap="none"/>
          <a:lstStyle>
            <a:lvl1pPr>
              <a:defRPr sz="2400">
                <a:solidFill>
                  <a:schemeClr val="tx1"/>
                </a:solidFill>
                <a:latin typeface="Gill Sans MT" panose="020B0502020104020203" pitchFamily="34" charset="0"/>
                <a:ea typeface="ＭＳ Ｐゴシック" panose="020B0600070205080204" pitchFamily="34" charset="-128"/>
              </a:defRPr>
            </a:lvl1pPr>
            <a:lvl2pPr marL="742950" indent="-285750">
              <a:defRPr sz="2400">
                <a:solidFill>
                  <a:schemeClr val="tx1"/>
                </a:solidFill>
                <a:latin typeface="Gill Sans MT" panose="020B0502020104020203" pitchFamily="34" charset="0"/>
                <a:ea typeface="ＭＳ Ｐゴシック" panose="020B0600070205080204" pitchFamily="34" charset="-128"/>
              </a:defRPr>
            </a:lvl2pPr>
            <a:lvl3pPr marL="1143000" indent="-228600">
              <a:defRPr sz="2400">
                <a:solidFill>
                  <a:schemeClr val="tx1"/>
                </a:solidFill>
                <a:latin typeface="Gill Sans MT" panose="020B0502020104020203" pitchFamily="34" charset="0"/>
                <a:ea typeface="ＭＳ Ｐゴシック" panose="020B0600070205080204" pitchFamily="34" charset="-128"/>
              </a:defRPr>
            </a:lvl3pPr>
            <a:lvl4pPr marL="1600200" indent="-228600">
              <a:defRPr sz="2400">
                <a:solidFill>
                  <a:schemeClr val="tx1"/>
                </a:solidFill>
                <a:latin typeface="Gill Sans MT" panose="020B0502020104020203" pitchFamily="34" charset="0"/>
                <a:ea typeface="ＭＳ Ｐゴシック" panose="020B0600070205080204" pitchFamily="34" charset="-128"/>
              </a:defRPr>
            </a:lvl4pPr>
            <a:lvl5pPr marL="2057400" indent="-22860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algn="ctr" fontAlgn="base">
              <a:spcBef>
                <a:spcPct val="0"/>
              </a:spcBef>
              <a:spcAft>
                <a:spcPct val="0"/>
              </a:spcAft>
              <a:defRPr/>
            </a:pPr>
            <a:r>
              <a:rPr lang="en-US" altLang="en-US" sz="1000" dirty="0">
                <a:solidFill>
                  <a:prstClr val="black"/>
                </a:solidFill>
                <a:latin typeface="Calibri Light"/>
              </a:rPr>
              <a:t>Agency Notices Problem</a:t>
            </a:r>
          </a:p>
        </p:txBody>
      </p:sp>
      <p:grpSp>
        <p:nvGrpSpPr>
          <p:cNvPr id="7197" name="Group 125"/>
          <p:cNvGrpSpPr>
            <a:grpSpLocks/>
          </p:cNvGrpSpPr>
          <p:nvPr/>
        </p:nvGrpSpPr>
        <p:grpSpPr bwMode="auto">
          <a:xfrm>
            <a:off x="2587625" y="4508501"/>
            <a:ext cx="488950" cy="428625"/>
            <a:chOff x="-1896269" y="1569555"/>
            <a:chExt cx="1465263" cy="1065213"/>
          </a:xfrm>
        </p:grpSpPr>
        <p:sp>
          <p:nvSpPr>
            <p:cNvPr id="7216" name="Freeform 47"/>
            <p:cNvSpPr>
              <a:spLocks/>
            </p:cNvSpPr>
            <p:nvPr/>
          </p:nvSpPr>
          <p:spPr bwMode="auto">
            <a:xfrm>
              <a:off x="-1448594" y="2460143"/>
              <a:ext cx="268288" cy="147638"/>
            </a:xfrm>
            <a:custGeom>
              <a:avLst/>
              <a:gdLst>
                <a:gd name="T0" fmla="*/ 0 w 338"/>
                <a:gd name="T1" fmla="*/ 2147483646 h 185"/>
                <a:gd name="T2" fmla="*/ 2147483646 w 338"/>
                <a:gd name="T3" fmla="*/ 0 h 185"/>
                <a:gd name="T4" fmla="*/ 2147483646 w 338"/>
                <a:gd name="T5" fmla="*/ 2147483646 h 185"/>
                <a:gd name="T6" fmla="*/ 2147483646 w 338"/>
                <a:gd name="T7" fmla="*/ 2147483646 h 185"/>
                <a:gd name="T8" fmla="*/ 0 w 338"/>
                <a:gd name="T9" fmla="*/ 2147483646 h 1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8" h="185">
                  <a:moveTo>
                    <a:pt x="0" y="27"/>
                  </a:moveTo>
                  <a:lnTo>
                    <a:pt x="323" y="0"/>
                  </a:lnTo>
                  <a:lnTo>
                    <a:pt x="338" y="185"/>
                  </a:lnTo>
                  <a:lnTo>
                    <a:pt x="2" y="167"/>
                  </a:lnTo>
                  <a:lnTo>
                    <a:pt x="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17" name="Freeform 48"/>
            <p:cNvSpPr>
              <a:spLocks/>
            </p:cNvSpPr>
            <p:nvPr/>
          </p:nvSpPr>
          <p:spPr bwMode="auto">
            <a:xfrm>
              <a:off x="-1194594" y="2461730"/>
              <a:ext cx="88900" cy="155575"/>
            </a:xfrm>
            <a:custGeom>
              <a:avLst/>
              <a:gdLst>
                <a:gd name="T0" fmla="*/ 0 w 113"/>
                <a:gd name="T1" fmla="*/ 0 h 197"/>
                <a:gd name="T2" fmla="*/ 0 w 113"/>
                <a:gd name="T3" fmla="*/ 2147483646 h 197"/>
                <a:gd name="T4" fmla="*/ 2147483646 w 113"/>
                <a:gd name="T5" fmla="*/ 2147483646 h 197"/>
                <a:gd name="T6" fmla="*/ 2147483646 w 113"/>
                <a:gd name="T7" fmla="*/ 2147483646 h 197"/>
                <a:gd name="T8" fmla="*/ 0 w 113"/>
                <a:gd name="T9" fmla="*/ 0 h 19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3" h="197">
                  <a:moveTo>
                    <a:pt x="0" y="0"/>
                  </a:moveTo>
                  <a:lnTo>
                    <a:pt x="0" y="197"/>
                  </a:lnTo>
                  <a:lnTo>
                    <a:pt x="113" y="197"/>
                  </a:lnTo>
                  <a:lnTo>
                    <a:pt x="113" y="17"/>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18" name="Freeform 49"/>
            <p:cNvSpPr>
              <a:spLocks/>
            </p:cNvSpPr>
            <p:nvPr/>
          </p:nvSpPr>
          <p:spPr bwMode="auto">
            <a:xfrm>
              <a:off x="-1532731" y="2063268"/>
              <a:ext cx="1588" cy="0"/>
            </a:xfrm>
            <a:custGeom>
              <a:avLst/>
              <a:gdLst>
                <a:gd name="T0" fmla="*/ 0 w 2"/>
                <a:gd name="T1" fmla="*/ 0 w 2"/>
                <a:gd name="T2" fmla="*/ 2147483646 w 2"/>
                <a:gd name="T3" fmla="*/ 0 w 2"/>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2">
                  <a:moveTo>
                    <a:pt x="0" y="0"/>
                  </a:moveTo>
                  <a:lnTo>
                    <a:pt x="0" y="0"/>
                  </a:lnTo>
                  <a:lnTo>
                    <a:pt x="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19" name="Freeform 50"/>
            <p:cNvSpPr>
              <a:spLocks/>
            </p:cNvSpPr>
            <p:nvPr/>
          </p:nvSpPr>
          <p:spPr bwMode="auto">
            <a:xfrm>
              <a:off x="-1889919" y="1569555"/>
              <a:ext cx="1458913" cy="1049338"/>
            </a:xfrm>
            <a:custGeom>
              <a:avLst/>
              <a:gdLst>
                <a:gd name="T0" fmla="*/ 2147483646 w 1838"/>
                <a:gd name="T1" fmla="*/ 2147483646 h 1323"/>
                <a:gd name="T2" fmla="*/ 2147483646 w 1838"/>
                <a:gd name="T3" fmla="*/ 2147483646 h 1323"/>
                <a:gd name="T4" fmla="*/ 2147483646 w 1838"/>
                <a:gd name="T5" fmla="*/ 2147483646 h 1323"/>
                <a:gd name="T6" fmla="*/ 2147483646 w 1838"/>
                <a:gd name="T7" fmla="*/ 2147483646 h 1323"/>
                <a:gd name="T8" fmla="*/ 2147483646 w 1838"/>
                <a:gd name="T9" fmla="*/ 2147483646 h 1323"/>
                <a:gd name="T10" fmla="*/ 2147483646 w 1838"/>
                <a:gd name="T11" fmla="*/ 2147483646 h 1323"/>
                <a:gd name="T12" fmla="*/ 2147483646 w 1838"/>
                <a:gd name="T13" fmla="*/ 0 h 1323"/>
                <a:gd name="T14" fmla="*/ 2147483646 w 1838"/>
                <a:gd name="T15" fmla="*/ 0 h 1323"/>
                <a:gd name="T16" fmla="*/ 2147483646 w 1838"/>
                <a:gd name="T17" fmla="*/ 2147483646 h 1323"/>
                <a:gd name="T18" fmla="*/ 2147483646 w 1838"/>
                <a:gd name="T19" fmla="*/ 2147483646 h 1323"/>
                <a:gd name="T20" fmla="*/ 2147483646 w 1838"/>
                <a:gd name="T21" fmla="*/ 2147483646 h 1323"/>
                <a:gd name="T22" fmla="*/ 0 w 1838"/>
                <a:gd name="T23" fmla="*/ 2147483646 h 1323"/>
                <a:gd name="T24" fmla="*/ 0 w 1838"/>
                <a:gd name="T25" fmla="*/ 2147483646 h 1323"/>
                <a:gd name="T26" fmla="*/ 2147483646 w 1838"/>
                <a:gd name="T27" fmla="*/ 2147483646 h 1323"/>
                <a:gd name="T28" fmla="*/ 2147483646 w 1838"/>
                <a:gd name="T29" fmla="*/ 2147483646 h 1323"/>
                <a:gd name="T30" fmla="*/ 2147483646 w 1838"/>
                <a:gd name="T31" fmla="*/ 2147483646 h 1323"/>
                <a:gd name="T32" fmla="*/ 2147483646 w 1838"/>
                <a:gd name="T33" fmla="*/ 2147483646 h 1323"/>
                <a:gd name="T34" fmla="*/ 2147483646 w 1838"/>
                <a:gd name="T35" fmla="*/ 2147483646 h 1323"/>
                <a:gd name="T36" fmla="*/ 2147483646 w 1838"/>
                <a:gd name="T37" fmla="*/ 2147483646 h 1323"/>
                <a:gd name="T38" fmla="*/ 2147483646 w 1838"/>
                <a:gd name="T39" fmla="*/ 2147483646 h 1323"/>
                <a:gd name="T40" fmla="*/ 2147483646 w 1838"/>
                <a:gd name="T41" fmla="*/ 2147483646 h 1323"/>
                <a:gd name="T42" fmla="*/ 2147483646 w 1838"/>
                <a:gd name="T43" fmla="*/ 2147483646 h 1323"/>
                <a:gd name="T44" fmla="*/ 2147483646 w 1838"/>
                <a:gd name="T45" fmla="*/ 2147483646 h 1323"/>
                <a:gd name="T46" fmla="*/ 2147483646 w 1838"/>
                <a:gd name="T47" fmla="*/ 2147483646 h 1323"/>
                <a:gd name="T48" fmla="*/ 2147483646 w 1838"/>
                <a:gd name="T49" fmla="*/ 2147483646 h 1323"/>
                <a:gd name="T50" fmla="*/ 2147483646 w 1838"/>
                <a:gd name="T51" fmla="*/ 2147483646 h 1323"/>
                <a:gd name="T52" fmla="*/ 2147483646 w 1838"/>
                <a:gd name="T53" fmla="*/ 2147483646 h 1323"/>
                <a:gd name="T54" fmla="*/ 2147483646 w 1838"/>
                <a:gd name="T55" fmla="*/ 2147483646 h 1323"/>
                <a:gd name="T56" fmla="*/ 2147483646 w 1838"/>
                <a:gd name="T57" fmla="*/ 2147483646 h 1323"/>
                <a:gd name="T58" fmla="*/ 2147483646 w 1838"/>
                <a:gd name="T59" fmla="*/ 2147483646 h 1323"/>
                <a:gd name="T60" fmla="*/ 2147483646 w 1838"/>
                <a:gd name="T61" fmla="*/ 2147483646 h 1323"/>
                <a:gd name="T62" fmla="*/ 2147483646 w 1838"/>
                <a:gd name="T63" fmla="*/ 2147483646 h 1323"/>
                <a:gd name="T64" fmla="*/ 2147483646 w 1838"/>
                <a:gd name="T65" fmla="*/ 2147483646 h 132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838" h="1323">
                  <a:moveTo>
                    <a:pt x="1838" y="1320"/>
                  </a:moveTo>
                  <a:lnTo>
                    <a:pt x="1837" y="387"/>
                  </a:lnTo>
                  <a:lnTo>
                    <a:pt x="1553" y="98"/>
                  </a:lnTo>
                  <a:lnTo>
                    <a:pt x="1099" y="245"/>
                  </a:lnTo>
                  <a:lnTo>
                    <a:pt x="988" y="170"/>
                  </a:lnTo>
                  <a:lnTo>
                    <a:pt x="990" y="72"/>
                  </a:lnTo>
                  <a:lnTo>
                    <a:pt x="893" y="0"/>
                  </a:lnTo>
                  <a:lnTo>
                    <a:pt x="524" y="150"/>
                  </a:lnTo>
                  <a:lnTo>
                    <a:pt x="524" y="530"/>
                  </a:lnTo>
                  <a:lnTo>
                    <a:pt x="370" y="474"/>
                  </a:lnTo>
                  <a:lnTo>
                    <a:pt x="0" y="594"/>
                  </a:lnTo>
                  <a:lnTo>
                    <a:pt x="0" y="1290"/>
                  </a:lnTo>
                  <a:lnTo>
                    <a:pt x="48" y="1290"/>
                  </a:lnTo>
                  <a:lnTo>
                    <a:pt x="48" y="618"/>
                  </a:lnTo>
                  <a:lnTo>
                    <a:pt x="360" y="526"/>
                  </a:lnTo>
                  <a:lnTo>
                    <a:pt x="360" y="644"/>
                  </a:lnTo>
                  <a:lnTo>
                    <a:pt x="445" y="622"/>
                  </a:lnTo>
                  <a:lnTo>
                    <a:pt x="445" y="1322"/>
                  </a:lnTo>
                  <a:lnTo>
                    <a:pt x="530" y="1322"/>
                  </a:lnTo>
                  <a:lnTo>
                    <a:pt x="530" y="1323"/>
                  </a:lnTo>
                  <a:lnTo>
                    <a:pt x="568" y="1323"/>
                  </a:lnTo>
                  <a:lnTo>
                    <a:pt x="568" y="1148"/>
                  </a:lnTo>
                  <a:lnTo>
                    <a:pt x="469" y="1144"/>
                  </a:lnTo>
                  <a:lnTo>
                    <a:pt x="469" y="1119"/>
                  </a:lnTo>
                  <a:lnTo>
                    <a:pt x="942" y="1072"/>
                  </a:lnTo>
                  <a:lnTo>
                    <a:pt x="1143" y="1116"/>
                  </a:lnTo>
                  <a:lnTo>
                    <a:pt x="1144" y="1080"/>
                  </a:lnTo>
                  <a:lnTo>
                    <a:pt x="987" y="1044"/>
                  </a:lnTo>
                  <a:lnTo>
                    <a:pt x="988" y="336"/>
                  </a:lnTo>
                  <a:lnTo>
                    <a:pt x="1550" y="156"/>
                  </a:lnTo>
                  <a:lnTo>
                    <a:pt x="1550" y="1322"/>
                  </a:lnTo>
                  <a:lnTo>
                    <a:pt x="1838" y="13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20" name="Freeform 53"/>
            <p:cNvSpPr>
              <a:spLocks/>
            </p:cNvSpPr>
            <p:nvPr/>
          </p:nvSpPr>
          <p:spPr bwMode="auto">
            <a:xfrm>
              <a:off x="-819944" y="1779105"/>
              <a:ext cx="101600" cy="166688"/>
            </a:xfrm>
            <a:custGeom>
              <a:avLst/>
              <a:gdLst>
                <a:gd name="T0" fmla="*/ 2147483646 w 129"/>
                <a:gd name="T1" fmla="*/ 2147483646 h 210"/>
                <a:gd name="T2" fmla="*/ 2147483646 w 129"/>
                <a:gd name="T3" fmla="*/ 0 h 210"/>
                <a:gd name="T4" fmla="*/ 0 w 129"/>
                <a:gd name="T5" fmla="*/ 2147483646 h 210"/>
                <a:gd name="T6" fmla="*/ 0 w 129"/>
                <a:gd name="T7" fmla="*/ 2147483646 h 210"/>
                <a:gd name="T8" fmla="*/ 2147483646 w 129"/>
                <a:gd name="T9" fmla="*/ 2147483646 h 2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9" h="210">
                  <a:moveTo>
                    <a:pt x="129" y="179"/>
                  </a:moveTo>
                  <a:lnTo>
                    <a:pt x="129" y="0"/>
                  </a:lnTo>
                  <a:lnTo>
                    <a:pt x="0" y="36"/>
                  </a:lnTo>
                  <a:lnTo>
                    <a:pt x="0" y="210"/>
                  </a:lnTo>
                  <a:lnTo>
                    <a:pt x="129" y="17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21" name="Freeform 54"/>
            <p:cNvSpPr>
              <a:spLocks/>
            </p:cNvSpPr>
            <p:nvPr/>
          </p:nvSpPr>
          <p:spPr bwMode="auto">
            <a:xfrm>
              <a:off x="-942181" y="1998180"/>
              <a:ext cx="92075" cy="160338"/>
            </a:xfrm>
            <a:custGeom>
              <a:avLst/>
              <a:gdLst>
                <a:gd name="T0" fmla="*/ 0 w 118"/>
                <a:gd name="T1" fmla="*/ 2147483646 h 202"/>
                <a:gd name="T2" fmla="*/ 2147483646 w 118"/>
                <a:gd name="T3" fmla="*/ 2147483646 h 202"/>
                <a:gd name="T4" fmla="*/ 2147483646 w 118"/>
                <a:gd name="T5" fmla="*/ 0 h 202"/>
                <a:gd name="T6" fmla="*/ 0 w 118"/>
                <a:gd name="T7" fmla="*/ 2147483646 h 202"/>
                <a:gd name="T8" fmla="*/ 0 w 118"/>
                <a:gd name="T9" fmla="*/ 2147483646 h 2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8" h="202">
                  <a:moveTo>
                    <a:pt x="0" y="202"/>
                  </a:moveTo>
                  <a:lnTo>
                    <a:pt x="118" y="181"/>
                  </a:lnTo>
                  <a:lnTo>
                    <a:pt x="118" y="0"/>
                  </a:lnTo>
                  <a:lnTo>
                    <a:pt x="0" y="27"/>
                  </a:lnTo>
                  <a:lnTo>
                    <a:pt x="0" y="20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22" name="Freeform 55"/>
            <p:cNvSpPr>
              <a:spLocks/>
            </p:cNvSpPr>
            <p:nvPr/>
          </p:nvSpPr>
          <p:spPr bwMode="auto">
            <a:xfrm>
              <a:off x="-1059656" y="2201380"/>
              <a:ext cx="87313" cy="149225"/>
            </a:xfrm>
            <a:custGeom>
              <a:avLst/>
              <a:gdLst>
                <a:gd name="T0" fmla="*/ 0 w 111"/>
                <a:gd name="T1" fmla="*/ 2147483646 h 186"/>
                <a:gd name="T2" fmla="*/ 0 w 111"/>
                <a:gd name="T3" fmla="*/ 2147483646 h 186"/>
                <a:gd name="T4" fmla="*/ 2147483646 w 111"/>
                <a:gd name="T5" fmla="*/ 2147483646 h 186"/>
                <a:gd name="T6" fmla="*/ 2147483646 w 111"/>
                <a:gd name="T7" fmla="*/ 0 h 186"/>
                <a:gd name="T8" fmla="*/ 0 w 111"/>
                <a:gd name="T9" fmla="*/ 2147483646 h 1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186">
                  <a:moveTo>
                    <a:pt x="0" y="19"/>
                  </a:moveTo>
                  <a:lnTo>
                    <a:pt x="0" y="186"/>
                  </a:lnTo>
                  <a:lnTo>
                    <a:pt x="111" y="172"/>
                  </a:lnTo>
                  <a:lnTo>
                    <a:pt x="111" y="0"/>
                  </a:lnTo>
                  <a:lnTo>
                    <a:pt x="0" y="1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23" name="Freeform 56"/>
            <p:cNvSpPr>
              <a:spLocks/>
            </p:cNvSpPr>
            <p:nvPr/>
          </p:nvSpPr>
          <p:spPr bwMode="auto">
            <a:xfrm>
              <a:off x="-819944" y="2155343"/>
              <a:ext cx="101600" cy="165100"/>
            </a:xfrm>
            <a:custGeom>
              <a:avLst/>
              <a:gdLst>
                <a:gd name="T0" fmla="*/ 0 w 129"/>
                <a:gd name="T1" fmla="*/ 2147483646 h 207"/>
                <a:gd name="T2" fmla="*/ 2147483646 w 129"/>
                <a:gd name="T3" fmla="*/ 2147483646 h 207"/>
                <a:gd name="T4" fmla="*/ 2147483646 w 129"/>
                <a:gd name="T5" fmla="*/ 0 h 207"/>
                <a:gd name="T6" fmla="*/ 0 w 129"/>
                <a:gd name="T7" fmla="*/ 2147483646 h 207"/>
                <a:gd name="T8" fmla="*/ 0 w 129"/>
                <a:gd name="T9" fmla="*/ 2147483646 h 2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9" h="207">
                  <a:moveTo>
                    <a:pt x="0" y="207"/>
                  </a:moveTo>
                  <a:lnTo>
                    <a:pt x="129" y="191"/>
                  </a:lnTo>
                  <a:lnTo>
                    <a:pt x="129" y="0"/>
                  </a:lnTo>
                  <a:lnTo>
                    <a:pt x="0" y="23"/>
                  </a:lnTo>
                  <a:lnTo>
                    <a:pt x="0" y="20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24" name="Freeform 57"/>
            <p:cNvSpPr>
              <a:spLocks/>
            </p:cNvSpPr>
            <p:nvPr/>
          </p:nvSpPr>
          <p:spPr bwMode="auto">
            <a:xfrm>
              <a:off x="-942181" y="1815618"/>
              <a:ext cx="92075" cy="160338"/>
            </a:xfrm>
            <a:custGeom>
              <a:avLst/>
              <a:gdLst>
                <a:gd name="T0" fmla="*/ 2147483646 w 118"/>
                <a:gd name="T1" fmla="*/ 2147483646 h 202"/>
                <a:gd name="T2" fmla="*/ 2147483646 w 118"/>
                <a:gd name="T3" fmla="*/ 0 h 202"/>
                <a:gd name="T4" fmla="*/ 0 w 118"/>
                <a:gd name="T5" fmla="*/ 2147483646 h 202"/>
                <a:gd name="T6" fmla="*/ 0 w 118"/>
                <a:gd name="T7" fmla="*/ 2147483646 h 202"/>
                <a:gd name="T8" fmla="*/ 2147483646 w 118"/>
                <a:gd name="T9" fmla="*/ 2147483646 h 2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8" h="202">
                  <a:moveTo>
                    <a:pt x="118" y="173"/>
                  </a:moveTo>
                  <a:lnTo>
                    <a:pt x="118" y="0"/>
                  </a:lnTo>
                  <a:lnTo>
                    <a:pt x="0" y="34"/>
                  </a:lnTo>
                  <a:lnTo>
                    <a:pt x="0" y="202"/>
                  </a:lnTo>
                  <a:lnTo>
                    <a:pt x="118" y="1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25" name="Freeform 58"/>
            <p:cNvSpPr>
              <a:spLocks/>
            </p:cNvSpPr>
            <p:nvPr/>
          </p:nvSpPr>
          <p:spPr bwMode="auto">
            <a:xfrm>
              <a:off x="-819944" y="1966430"/>
              <a:ext cx="101600" cy="169863"/>
            </a:xfrm>
            <a:custGeom>
              <a:avLst/>
              <a:gdLst>
                <a:gd name="T0" fmla="*/ 0 w 129"/>
                <a:gd name="T1" fmla="*/ 2147483646 h 214"/>
                <a:gd name="T2" fmla="*/ 0 w 129"/>
                <a:gd name="T3" fmla="*/ 2147483646 h 214"/>
                <a:gd name="T4" fmla="*/ 2147483646 w 129"/>
                <a:gd name="T5" fmla="*/ 2147483646 h 214"/>
                <a:gd name="T6" fmla="*/ 2147483646 w 129"/>
                <a:gd name="T7" fmla="*/ 0 h 214"/>
                <a:gd name="T8" fmla="*/ 0 w 129"/>
                <a:gd name="T9" fmla="*/ 2147483646 h 2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9" h="214">
                  <a:moveTo>
                    <a:pt x="0" y="32"/>
                  </a:moveTo>
                  <a:lnTo>
                    <a:pt x="0" y="214"/>
                  </a:lnTo>
                  <a:lnTo>
                    <a:pt x="129" y="189"/>
                  </a:lnTo>
                  <a:lnTo>
                    <a:pt x="129" y="0"/>
                  </a:lnTo>
                  <a:lnTo>
                    <a:pt x="0" y="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26" name="Freeform 59"/>
            <p:cNvSpPr>
              <a:spLocks/>
            </p:cNvSpPr>
            <p:nvPr/>
          </p:nvSpPr>
          <p:spPr bwMode="auto">
            <a:xfrm>
              <a:off x="-942181" y="2179155"/>
              <a:ext cx="92075" cy="155575"/>
            </a:xfrm>
            <a:custGeom>
              <a:avLst/>
              <a:gdLst>
                <a:gd name="T0" fmla="*/ 0 w 118"/>
                <a:gd name="T1" fmla="*/ 2147483646 h 196"/>
                <a:gd name="T2" fmla="*/ 0 w 118"/>
                <a:gd name="T3" fmla="*/ 2147483646 h 196"/>
                <a:gd name="T4" fmla="*/ 2147483646 w 118"/>
                <a:gd name="T5" fmla="*/ 2147483646 h 196"/>
                <a:gd name="T6" fmla="*/ 2147483646 w 118"/>
                <a:gd name="T7" fmla="*/ 0 h 196"/>
                <a:gd name="T8" fmla="*/ 0 w 118"/>
                <a:gd name="T9" fmla="*/ 2147483646 h 1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8" h="196">
                  <a:moveTo>
                    <a:pt x="0" y="21"/>
                  </a:moveTo>
                  <a:lnTo>
                    <a:pt x="0" y="196"/>
                  </a:lnTo>
                  <a:lnTo>
                    <a:pt x="118" y="182"/>
                  </a:lnTo>
                  <a:lnTo>
                    <a:pt x="118" y="0"/>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27" name="Freeform 60"/>
            <p:cNvSpPr>
              <a:spLocks/>
            </p:cNvSpPr>
            <p:nvPr/>
          </p:nvSpPr>
          <p:spPr bwMode="auto">
            <a:xfrm>
              <a:off x="-819944" y="2356955"/>
              <a:ext cx="101600" cy="155575"/>
            </a:xfrm>
            <a:custGeom>
              <a:avLst/>
              <a:gdLst>
                <a:gd name="T0" fmla="*/ 0 w 129"/>
                <a:gd name="T1" fmla="*/ 2147483646 h 196"/>
                <a:gd name="T2" fmla="*/ 2147483646 w 129"/>
                <a:gd name="T3" fmla="*/ 2147483646 h 196"/>
                <a:gd name="T4" fmla="*/ 2147483646 w 129"/>
                <a:gd name="T5" fmla="*/ 0 h 196"/>
                <a:gd name="T6" fmla="*/ 0 w 129"/>
                <a:gd name="T7" fmla="*/ 2147483646 h 196"/>
                <a:gd name="T8" fmla="*/ 0 w 129"/>
                <a:gd name="T9" fmla="*/ 2147483646 h 1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9" h="196">
                  <a:moveTo>
                    <a:pt x="0" y="196"/>
                  </a:moveTo>
                  <a:lnTo>
                    <a:pt x="129" y="192"/>
                  </a:lnTo>
                  <a:lnTo>
                    <a:pt x="129" y="0"/>
                  </a:lnTo>
                  <a:lnTo>
                    <a:pt x="0" y="12"/>
                  </a:lnTo>
                  <a:lnTo>
                    <a:pt x="0" y="1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28" name="Freeform 61"/>
            <p:cNvSpPr>
              <a:spLocks/>
            </p:cNvSpPr>
            <p:nvPr/>
          </p:nvSpPr>
          <p:spPr bwMode="auto">
            <a:xfrm>
              <a:off x="-942181" y="2368068"/>
              <a:ext cx="92075" cy="152400"/>
            </a:xfrm>
            <a:custGeom>
              <a:avLst/>
              <a:gdLst>
                <a:gd name="T0" fmla="*/ 0 w 118"/>
                <a:gd name="T1" fmla="*/ 2147483646 h 192"/>
                <a:gd name="T2" fmla="*/ 0 w 118"/>
                <a:gd name="T3" fmla="*/ 2147483646 h 192"/>
                <a:gd name="T4" fmla="*/ 2147483646 w 118"/>
                <a:gd name="T5" fmla="*/ 2147483646 h 192"/>
                <a:gd name="T6" fmla="*/ 2147483646 w 118"/>
                <a:gd name="T7" fmla="*/ 0 h 192"/>
                <a:gd name="T8" fmla="*/ 0 w 118"/>
                <a:gd name="T9" fmla="*/ 2147483646 h 19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8" h="192">
                  <a:moveTo>
                    <a:pt x="0" y="12"/>
                  </a:moveTo>
                  <a:lnTo>
                    <a:pt x="0" y="192"/>
                  </a:lnTo>
                  <a:lnTo>
                    <a:pt x="118" y="182"/>
                  </a:lnTo>
                  <a:lnTo>
                    <a:pt x="118" y="0"/>
                  </a:lnTo>
                  <a:lnTo>
                    <a:pt x="0"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29" name="Freeform 62"/>
            <p:cNvSpPr>
              <a:spLocks/>
            </p:cNvSpPr>
            <p:nvPr/>
          </p:nvSpPr>
          <p:spPr bwMode="auto">
            <a:xfrm>
              <a:off x="-1059656" y="1848955"/>
              <a:ext cx="87313" cy="155575"/>
            </a:xfrm>
            <a:custGeom>
              <a:avLst/>
              <a:gdLst>
                <a:gd name="T0" fmla="*/ 2147483646 w 111"/>
                <a:gd name="T1" fmla="*/ 0 h 196"/>
                <a:gd name="T2" fmla="*/ 0 w 111"/>
                <a:gd name="T3" fmla="*/ 2147483646 h 196"/>
                <a:gd name="T4" fmla="*/ 0 w 111"/>
                <a:gd name="T5" fmla="*/ 2147483646 h 196"/>
                <a:gd name="T6" fmla="*/ 2147483646 w 111"/>
                <a:gd name="T7" fmla="*/ 2147483646 h 196"/>
                <a:gd name="T8" fmla="*/ 2147483646 w 111"/>
                <a:gd name="T9" fmla="*/ 0 h 1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196">
                  <a:moveTo>
                    <a:pt x="111" y="0"/>
                  </a:moveTo>
                  <a:lnTo>
                    <a:pt x="0" y="31"/>
                  </a:lnTo>
                  <a:lnTo>
                    <a:pt x="0" y="196"/>
                  </a:lnTo>
                  <a:lnTo>
                    <a:pt x="111" y="168"/>
                  </a:lnTo>
                  <a:lnTo>
                    <a:pt x="11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30" name="Freeform 63"/>
            <p:cNvSpPr>
              <a:spLocks/>
            </p:cNvSpPr>
            <p:nvPr/>
          </p:nvSpPr>
          <p:spPr bwMode="auto">
            <a:xfrm>
              <a:off x="-1059656" y="2026755"/>
              <a:ext cx="87313" cy="153988"/>
            </a:xfrm>
            <a:custGeom>
              <a:avLst/>
              <a:gdLst>
                <a:gd name="T0" fmla="*/ 2147483646 w 111"/>
                <a:gd name="T1" fmla="*/ 0 h 193"/>
                <a:gd name="T2" fmla="*/ 0 w 111"/>
                <a:gd name="T3" fmla="*/ 2147483646 h 193"/>
                <a:gd name="T4" fmla="*/ 0 w 111"/>
                <a:gd name="T5" fmla="*/ 2147483646 h 193"/>
                <a:gd name="T6" fmla="*/ 2147483646 w 111"/>
                <a:gd name="T7" fmla="*/ 2147483646 h 193"/>
                <a:gd name="T8" fmla="*/ 2147483646 w 111"/>
                <a:gd name="T9" fmla="*/ 0 h 19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193">
                  <a:moveTo>
                    <a:pt x="111" y="0"/>
                  </a:moveTo>
                  <a:lnTo>
                    <a:pt x="0" y="26"/>
                  </a:lnTo>
                  <a:lnTo>
                    <a:pt x="0" y="193"/>
                  </a:lnTo>
                  <a:lnTo>
                    <a:pt x="111" y="172"/>
                  </a:lnTo>
                  <a:lnTo>
                    <a:pt x="11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31" name="Freeform 64"/>
            <p:cNvSpPr>
              <a:spLocks/>
            </p:cNvSpPr>
            <p:nvPr/>
          </p:nvSpPr>
          <p:spPr bwMode="auto">
            <a:xfrm>
              <a:off x="-1734344" y="2323618"/>
              <a:ext cx="61913" cy="107950"/>
            </a:xfrm>
            <a:custGeom>
              <a:avLst/>
              <a:gdLst>
                <a:gd name="T0" fmla="*/ 0 w 77"/>
                <a:gd name="T1" fmla="*/ 2147483646 h 136"/>
                <a:gd name="T2" fmla="*/ 0 w 77"/>
                <a:gd name="T3" fmla="*/ 2147483646 h 136"/>
                <a:gd name="T4" fmla="*/ 2147483646 w 77"/>
                <a:gd name="T5" fmla="*/ 2147483646 h 136"/>
                <a:gd name="T6" fmla="*/ 2147483646 w 77"/>
                <a:gd name="T7" fmla="*/ 0 h 136"/>
                <a:gd name="T8" fmla="*/ 0 w 77"/>
                <a:gd name="T9" fmla="*/ 2147483646 h 1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136">
                  <a:moveTo>
                    <a:pt x="0" y="12"/>
                  </a:moveTo>
                  <a:lnTo>
                    <a:pt x="0" y="136"/>
                  </a:lnTo>
                  <a:lnTo>
                    <a:pt x="77" y="127"/>
                  </a:lnTo>
                  <a:lnTo>
                    <a:pt x="77" y="0"/>
                  </a:lnTo>
                  <a:lnTo>
                    <a:pt x="0"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32" name="Freeform 65"/>
            <p:cNvSpPr>
              <a:spLocks/>
            </p:cNvSpPr>
            <p:nvPr/>
          </p:nvSpPr>
          <p:spPr bwMode="auto">
            <a:xfrm>
              <a:off x="-1650206" y="2169630"/>
              <a:ext cx="61913" cy="120650"/>
            </a:xfrm>
            <a:custGeom>
              <a:avLst/>
              <a:gdLst>
                <a:gd name="T0" fmla="*/ 0 w 77"/>
                <a:gd name="T1" fmla="*/ 2147483646 h 152"/>
                <a:gd name="T2" fmla="*/ 2147483646 w 77"/>
                <a:gd name="T3" fmla="*/ 2147483646 h 152"/>
                <a:gd name="T4" fmla="*/ 2147483646 w 77"/>
                <a:gd name="T5" fmla="*/ 0 h 152"/>
                <a:gd name="T6" fmla="*/ 0 w 77"/>
                <a:gd name="T7" fmla="*/ 2147483646 h 152"/>
                <a:gd name="T8" fmla="*/ 0 w 77"/>
                <a:gd name="T9" fmla="*/ 2147483646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152">
                  <a:moveTo>
                    <a:pt x="0" y="152"/>
                  </a:moveTo>
                  <a:lnTo>
                    <a:pt x="77" y="139"/>
                  </a:lnTo>
                  <a:lnTo>
                    <a:pt x="77" y="0"/>
                  </a:lnTo>
                  <a:lnTo>
                    <a:pt x="0" y="19"/>
                  </a:lnTo>
                  <a:lnTo>
                    <a:pt x="0" y="15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33" name="Freeform 66"/>
            <p:cNvSpPr>
              <a:spLocks/>
            </p:cNvSpPr>
            <p:nvPr/>
          </p:nvSpPr>
          <p:spPr bwMode="auto">
            <a:xfrm>
              <a:off x="-1734344" y="2188680"/>
              <a:ext cx="61913" cy="119063"/>
            </a:xfrm>
            <a:custGeom>
              <a:avLst/>
              <a:gdLst>
                <a:gd name="T0" fmla="*/ 0 w 77"/>
                <a:gd name="T1" fmla="*/ 2147483646 h 149"/>
                <a:gd name="T2" fmla="*/ 2147483646 w 77"/>
                <a:gd name="T3" fmla="*/ 2147483646 h 149"/>
                <a:gd name="T4" fmla="*/ 2147483646 w 77"/>
                <a:gd name="T5" fmla="*/ 0 h 149"/>
                <a:gd name="T6" fmla="*/ 0 w 77"/>
                <a:gd name="T7" fmla="*/ 2147483646 h 149"/>
                <a:gd name="T8" fmla="*/ 0 w 77"/>
                <a:gd name="T9" fmla="*/ 2147483646 h 14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149">
                  <a:moveTo>
                    <a:pt x="0" y="149"/>
                  </a:moveTo>
                  <a:lnTo>
                    <a:pt x="77" y="134"/>
                  </a:lnTo>
                  <a:lnTo>
                    <a:pt x="77" y="0"/>
                  </a:lnTo>
                  <a:lnTo>
                    <a:pt x="0" y="19"/>
                  </a:lnTo>
                  <a:lnTo>
                    <a:pt x="0" y="1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34" name="Freeform 67"/>
            <p:cNvSpPr>
              <a:spLocks/>
            </p:cNvSpPr>
            <p:nvPr/>
          </p:nvSpPr>
          <p:spPr bwMode="auto">
            <a:xfrm>
              <a:off x="-1734344" y="2453793"/>
              <a:ext cx="61913" cy="104775"/>
            </a:xfrm>
            <a:custGeom>
              <a:avLst/>
              <a:gdLst>
                <a:gd name="T0" fmla="*/ 0 w 77"/>
                <a:gd name="T1" fmla="*/ 2147483646 h 131"/>
                <a:gd name="T2" fmla="*/ 0 w 77"/>
                <a:gd name="T3" fmla="*/ 2147483646 h 131"/>
                <a:gd name="T4" fmla="*/ 2147483646 w 77"/>
                <a:gd name="T5" fmla="*/ 2147483646 h 131"/>
                <a:gd name="T6" fmla="*/ 2147483646 w 77"/>
                <a:gd name="T7" fmla="*/ 0 h 131"/>
                <a:gd name="T8" fmla="*/ 0 w 77"/>
                <a:gd name="T9" fmla="*/ 2147483646 h 1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131">
                  <a:moveTo>
                    <a:pt x="0" y="9"/>
                  </a:moveTo>
                  <a:lnTo>
                    <a:pt x="0" y="131"/>
                  </a:lnTo>
                  <a:lnTo>
                    <a:pt x="77" y="125"/>
                  </a:lnTo>
                  <a:lnTo>
                    <a:pt x="77" y="0"/>
                  </a:lnTo>
                  <a:lnTo>
                    <a:pt x="0"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35" name="Freeform 68"/>
            <p:cNvSpPr>
              <a:spLocks/>
            </p:cNvSpPr>
            <p:nvPr/>
          </p:nvSpPr>
          <p:spPr bwMode="auto">
            <a:xfrm>
              <a:off x="-1650206" y="2309330"/>
              <a:ext cx="61913" cy="112713"/>
            </a:xfrm>
            <a:custGeom>
              <a:avLst/>
              <a:gdLst>
                <a:gd name="T0" fmla="*/ 0 w 77"/>
                <a:gd name="T1" fmla="*/ 2147483646 h 141"/>
                <a:gd name="T2" fmla="*/ 2147483646 w 77"/>
                <a:gd name="T3" fmla="*/ 2147483646 h 141"/>
                <a:gd name="T4" fmla="*/ 2147483646 w 77"/>
                <a:gd name="T5" fmla="*/ 0 h 141"/>
                <a:gd name="T6" fmla="*/ 0 w 77"/>
                <a:gd name="T7" fmla="*/ 2147483646 h 141"/>
                <a:gd name="T8" fmla="*/ 0 w 77"/>
                <a:gd name="T9" fmla="*/ 2147483646 h 14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141">
                  <a:moveTo>
                    <a:pt x="0" y="141"/>
                  </a:moveTo>
                  <a:lnTo>
                    <a:pt x="77" y="132"/>
                  </a:lnTo>
                  <a:lnTo>
                    <a:pt x="77" y="0"/>
                  </a:lnTo>
                  <a:lnTo>
                    <a:pt x="0" y="12"/>
                  </a:lnTo>
                  <a:lnTo>
                    <a:pt x="0" y="1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36" name="Freeform 69"/>
            <p:cNvSpPr>
              <a:spLocks/>
            </p:cNvSpPr>
            <p:nvPr/>
          </p:nvSpPr>
          <p:spPr bwMode="auto">
            <a:xfrm>
              <a:off x="-1816894" y="2337905"/>
              <a:ext cx="61913" cy="103188"/>
            </a:xfrm>
            <a:custGeom>
              <a:avLst/>
              <a:gdLst>
                <a:gd name="T0" fmla="*/ 2147483646 w 77"/>
                <a:gd name="T1" fmla="*/ 0 h 130"/>
                <a:gd name="T2" fmla="*/ 0 w 77"/>
                <a:gd name="T3" fmla="*/ 2147483646 h 130"/>
                <a:gd name="T4" fmla="*/ 0 w 77"/>
                <a:gd name="T5" fmla="*/ 2147483646 h 130"/>
                <a:gd name="T6" fmla="*/ 2147483646 w 77"/>
                <a:gd name="T7" fmla="*/ 2147483646 h 130"/>
                <a:gd name="T8" fmla="*/ 2147483646 w 77"/>
                <a:gd name="T9" fmla="*/ 0 h 1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130">
                  <a:moveTo>
                    <a:pt x="77" y="0"/>
                  </a:moveTo>
                  <a:lnTo>
                    <a:pt x="0" y="13"/>
                  </a:lnTo>
                  <a:lnTo>
                    <a:pt x="0" y="130"/>
                  </a:lnTo>
                  <a:lnTo>
                    <a:pt x="77" y="121"/>
                  </a:lnTo>
                  <a:lnTo>
                    <a:pt x="7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37" name="Freeform 70"/>
            <p:cNvSpPr>
              <a:spLocks/>
            </p:cNvSpPr>
            <p:nvPr/>
          </p:nvSpPr>
          <p:spPr bwMode="auto">
            <a:xfrm>
              <a:off x="-1734344" y="2058505"/>
              <a:ext cx="61913" cy="111125"/>
            </a:xfrm>
            <a:custGeom>
              <a:avLst/>
              <a:gdLst>
                <a:gd name="T0" fmla="*/ 2147483646 w 77"/>
                <a:gd name="T1" fmla="*/ 2147483646 h 139"/>
                <a:gd name="T2" fmla="*/ 2147483646 w 77"/>
                <a:gd name="T3" fmla="*/ 0 h 139"/>
                <a:gd name="T4" fmla="*/ 0 w 77"/>
                <a:gd name="T5" fmla="*/ 2147483646 h 139"/>
                <a:gd name="T6" fmla="*/ 0 w 77"/>
                <a:gd name="T7" fmla="*/ 2147483646 h 139"/>
                <a:gd name="T8" fmla="*/ 2147483646 w 77"/>
                <a:gd name="T9" fmla="*/ 2147483646 h 1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139">
                  <a:moveTo>
                    <a:pt x="77" y="120"/>
                  </a:moveTo>
                  <a:lnTo>
                    <a:pt x="77" y="0"/>
                  </a:lnTo>
                  <a:lnTo>
                    <a:pt x="0" y="19"/>
                  </a:lnTo>
                  <a:lnTo>
                    <a:pt x="0" y="139"/>
                  </a:lnTo>
                  <a:lnTo>
                    <a:pt x="77" y="1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38" name="Freeform 71"/>
            <p:cNvSpPr>
              <a:spLocks/>
            </p:cNvSpPr>
            <p:nvPr/>
          </p:nvSpPr>
          <p:spPr bwMode="auto">
            <a:xfrm>
              <a:off x="-1816894" y="2079143"/>
              <a:ext cx="61913" cy="111125"/>
            </a:xfrm>
            <a:custGeom>
              <a:avLst/>
              <a:gdLst>
                <a:gd name="T0" fmla="*/ 2147483646 w 77"/>
                <a:gd name="T1" fmla="*/ 0 h 141"/>
                <a:gd name="T2" fmla="*/ 0 w 77"/>
                <a:gd name="T3" fmla="*/ 2147483646 h 141"/>
                <a:gd name="T4" fmla="*/ 0 w 77"/>
                <a:gd name="T5" fmla="*/ 2147483646 h 141"/>
                <a:gd name="T6" fmla="*/ 2147483646 w 77"/>
                <a:gd name="T7" fmla="*/ 2147483646 h 141"/>
                <a:gd name="T8" fmla="*/ 2147483646 w 77"/>
                <a:gd name="T9" fmla="*/ 0 h 14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141">
                  <a:moveTo>
                    <a:pt x="77" y="0"/>
                  </a:moveTo>
                  <a:lnTo>
                    <a:pt x="0" y="21"/>
                  </a:lnTo>
                  <a:lnTo>
                    <a:pt x="0" y="141"/>
                  </a:lnTo>
                  <a:lnTo>
                    <a:pt x="77" y="120"/>
                  </a:lnTo>
                  <a:lnTo>
                    <a:pt x="7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39" name="Freeform 72"/>
            <p:cNvSpPr>
              <a:spLocks/>
            </p:cNvSpPr>
            <p:nvPr/>
          </p:nvSpPr>
          <p:spPr bwMode="auto">
            <a:xfrm>
              <a:off x="-1816894" y="2207730"/>
              <a:ext cx="61913" cy="114300"/>
            </a:xfrm>
            <a:custGeom>
              <a:avLst/>
              <a:gdLst>
                <a:gd name="T0" fmla="*/ 2147483646 w 77"/>
                <a:gd name="T1" fmla="*/ 0 h 145"/>
                <a:gd name="T2" fmla="*/ 0 w 77"/>
                <a:gd name="T3" fmla="*/ 2147483646 h 145"/>
                <a:gd name="T4" fmla="*/ 0 w 77"/>
                <a:gd name="T5" fmla="*/ 2147483646 h 145"/>
                <a:gd name="T6" fmla="*/ 2147483646 w 77"/>
                <a:gd name="T7" fmla="*/ 2147483646 h 145"/>
                <a:gd name="T8" fmla="*/ 2147483646 w 77"/>
                <a:gd name="T9" fmla="*/ 0 h 1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145">
                  <a:moveTo>
                    <a:pt x="77" y="0"/>
                  </a:moveTo>
                  <a:lnTo>
                    <a:pt x="0" y="19"/>
                  </a:lnTo>
                  <a:lnTo>
                    <a:pt x="0" y="145"/>
                  </a:lnTo>
                  <a:lnTo>
                    <a:pt x="77" y="131"/>
                  </a:lnTo>
                  <a:lnTo>
                    <a:pt x="7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40" name="Freeform 73"/>
            <p:cNvSpPr>
              <a:spLocks/>
            </p:cNvSpPr>
            <p:nvPr/>
          </p:nvSpPr>
          <p:spPr bwMode="auto">
            <a:xfrm>
              <a:off x="-1650206" y="2445855"/>
              <a:ext cx="61913" cy="107950"/>
            </a:xfrm>
            <a:custGeom>
              <a:avLst/>
              <a:gdLst>
                <a:gd name="T0" fmla="*/ 0 w 77"/>
                <a:gd name="T1" fmla="*/ 2147483646 h 135"/>
                <a:gd name="T2" fmla="*/ 0 w 77"/>
                <a:gd name="T3" fmla="*/ 2147483646 h 135"/>
                <a:gd name="T4" fmla="*/ 2147483646 w 77"/>
                <a:gd name="T5" fmla="*/ 2147483646 h 135"/>
                <a:gd name="T6" fmla="*/ 2147483646 w 77"/>
                <a:gd name="T7" fmla="*/ 0 h 135"/>
                <a:gd name="T8" fmla="*/ 0 w 77"/>
                <a:gd name="T9" fmla="*/ 2147483646 h 1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135">
                  <a:moveTo>
                    <a:pt x="0" y="8"/>
                  </a:moveTo>
                  <a:lnTo>
                    <a:pt x="0" y="135"/>
                  </a:lnTo>
                  <a:lnTo>
                    <a:pt x="77" y="130"/>
                  </a:lnTo>
                  <a:lnTo>
                    <a:pt x="77" y="0"/>
                  </a:lnTo>
                  <a:lnTo>
                    <a:pt x="0"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41" name="Freeform 74"/>
            <p:cNvSpPr>
              <a:spLocks/>
            </p:cNvSpPr>
            <p:nvPr/>
          </p:nvSpPr>
          <p:spPr bwMode="auto">
            <a:xfrm>
              <a:off x="-1816894" y="2461730"/>
              <a:ext cx="61913" cy="101600"/>
            </a:xfrm>
            <a:custGeom>
              <a:avLst/>
              <a:gdLst>
                <a:gd name="T0" fmla="*/ 0 w 77"/>
                <a:gd name="T1" fmla="*/ 2147483646 h 127"/>
                <a:gd name="T2" fmla="*/ 2147483646 w 77"/>
                <a:gd name="T3" fmla="*/ 2147483646 h 127"/>
                <a:gd name="T4" fmla="*/ 2147483646 w 77"/>
                <a:gd name="T5" fmla="*/ 0 h 127"/>
                <a:gd name="T6" fmla="*/ 0 w 77"/>
                <a:gd name="T7" fmla="*/ 2147483646 h 127"/>
                <a:gd name="T8" fmla="*/ 0 w 77"/>
                <a:gd name="T9" fmla="*/ 2147483646 h 1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127">
                  <a:moveTo>
                    <a:pt x="0" y="127"/>
                  </a:moveTo>
                  <a:lnTo>
                    <a:pt x="77" y="122"/>
                  </a:lnTo>
                  <a:lnTo>
                    <a:pt x="77" y="0"/>
                  </a:lnTo>
                  <a:lnTo>
                    <a:pt x="0" y="8"/>
                  </a:lnTo>
                  <a:lnTo>
                    <a:pt x="0" y="1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42" name="Freeform 75"/>
            <p:cNvSpPr>
              <a:spLocks/>
            </p:cNvSpPr>
            <p:nvPr/>
          </p:nvSpPr>
          <p:spPr bwMode="auto">
            <a:xfrm>
              <a:off x="-1896269" y="2591905"/>
              <a:ext cx="1465263" cy="42863"/>
            </a:xfrm>
            <a:custGeom>
              <a:avLst/>
              <a:gdLst>
                <a:gd name="T0" fmla="*/ 2147483646 w 1845"/>
                <a:gd name="T1" fmla="*/ 2147483646 h 55"/>
                <a:gd name="T2" fmla="*/ 2147483646 w 1845"/>
                <a:gd name="T3" fmla="*/ 0 h 55"/>
                <a:gd name="T4" fmla="*/ 2147483646 w 1845"/>
                <a:gd name="T5" fmla="*/ 0 h 55"/>
                <a:gd name="T6" fmla="*/ 0 w 1845"/>
                <a:gd name="T7" fmla="*/ 2147483646 h 55"/>
                <a:gd name="T8" fmla="*/ 2147483646 w 1845"/>
                <a:gd name="T9" fmla="*/ 2147483646 h 5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45" h="55">
                  <a:moveTo>
                    <a:pt x="1845" y="55"/>
                  </a:moveTo>
                  <a:lnTo>
                    <a:pt x="1845" y="0"/>
                  </a:lnTo>
                  <a:lnTo>
                    <a:pt x="22" y="0"/>
                  </a:lnTo>
                  <a:lnTo>
                    <a:pt x="0" y="55"/>
                  </a:lnTo>
                  <a:lnTo>
                    <a:pt x="1845"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43" name="Freeform 77"/>
            <p:cNvSpPr>
              <a:spLocks/>
            </p:cNvSpPr>
            <p:nvPr/>
          </p:nvSpPr>
          <p:spPr bwMode="auto">
            <a:xfrm>
              <a:off x="-1439069" y="1618768"/>
              <a:ext cx="244475" cy="801688"/>
            </a:xfrm>
            <a:custGeom>
              <a:avLst/>
              <a:gdLst>
                <a:gd name="T0" fmla="*/ 2147483646 w 306"/>
                <a:gd name="T1" fmla="*/ 0 h 1011"/>
                <a:gd name="T2" fmla="*/ 0 w 306"/>
                <a:gd name="T3" fmla="*/ 2147483646 h 1011"/>
                <a:gd name="T4" fmla="*/ 0 w 306"/>
                <a:gd name="T5" fmla="*/ 2147483646 h 1011"/>
                <a:gd name="T6" fmla="*/ 2147483646 w 306"/>
                <a:gd name="T7" fmla="*/ 2147483646 h 1011"/>
                <a:gd name="T8" fmla="*/ 2147483646 w 306"/>
                <a:gd name="T9" fmla="*/ 2147483646 h 1011"/>
                <a:gd name="T10" fmla="*/ 2147483646 w 306"/>
                <a:gd name="T11" fmla="*/ 2147483646 h 1011"/>
                <a:gd name="T12" fmla="*/ 2147483646 w 306"/>
                <a:gd name="T13" fmla="*/ 0 h 10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06" h="1011">
                  <a:moveTo>
                    <a:pt x="306" y="0"/>
                  </a:moveTo>
                  <a:lnTo>
                    <a:pt x="0" y="119"/>
                  </a:lnTo>
                  <a:lnTo>
                    <a:pt x="0" y="471"/>
                  </a:lnTo>
                  <a:lnTo>
                    <a:pt x="47" y="517"/>
                  </a:lnTo>
                  <a:lnTo>
                    <a:pt x="47" y="1011"/>
                  </a:lnTo>
                  <a:lnTo>
                    <a:pt x="306" y="982"/>
                  </a:lnTo>
                  <a:lnTo>
                    <a:pt x="306"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44" name="Freeform 78"/>
            <p:cNvSpPr>
              <a:spLocks/>
            </p:cNvSpPr>
            <p:nvPr/>
          </p:nvSpPr>
          <p:spPr bwMode="auto">
            <a:xfrm>
              <a:off x="-1439069" y="1991830"/>
              <a:ext cx="38100" cy="433388"/>
            </a:xfrm>
            <a:custGeom>
              <a:avLst/>
              <a:gdLst>
                <a:gd name="T0" fmla="*/ 0 w 47"/>
                <a:gd name="T1" fmla="*/ 0 h 546"/>
                <a:gd name="T2" fmla="*/ 0 w 47"/>
                <a:gd name="T3" fmla="*/ 2147483646 h 546"/>
                <a:gd name="T4" fmla="*/ 2147483646 w 47"/>
                <a:gd name="T5" fmla="*/ 2147483646 h 546"/>
                <a:gd name="T6" fmla="*/ 2147483646 w 47"/>
                <a:gd name="T7" fmla="*/ 2147483646 h 546"/>
                <a:gd name="T8" fmla="*/ 0 w 47"/>
                <a:gd name="T9" fmla="*/ 0 h 54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7" h="546">
                  <a:moveTo>
                    <a:pt x="0" y="0"/>
                  </a:moveTo>
                  <a:lnTo>
                    <a:pt x="0" y="546"/>
                  </a:lnTo>
                  <a:lnTo>
                    <a:pt x="47" y="540"/>
                  </a:lnTo>
                  <a:lnTo>
                    <a:pt x="47" y="46"/>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45" name="Freeform 79"/>
            <p:cNvSpPr>
              <a:spLocks/>
            </p:cNvSpPr>
            <p:nvPr/>
          </p:nvSpPr>
          <p:spPr bwMode="auto">
            <a:xfrm>
              <a:off x="-1412081" y="2472843"/>
              <a:ext cx="84138" cy="134938"/>
            </a:xfrm>
            <a:custGeom>
              <a:avLst/>
              <a:gdLst>
                <a:gd name="T0" fmla="*/ 0 w 107"/>
                <a:gd name="T1" fmla="*/ 2147483646 h 170"/>
                <a:gd name="T2" fmla="*/ 0 w 107"/>
                <a:gd name="T3" fmla="*/ 2147483646 h 170"/>
                <a:gd name="T4" fmla="*/ 2147483646 w 107"/>
                <a:gd name="T5" fmla="*/ 2147483646 h 170"/>
                <a:gd name="T6" fmla="*/ 2147483646 w 107"/>
                <a:gd name="T7" fmla="*/ 0 h 170"/>
                <a:gd name="T8" fmla="*/ 0 w 107"/>
                <a:gd name="T9" fmla="*/ 2147483646 h 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7" h="170">
                  <a:moveTo>
                    <a:pt x="0" y="7"/>
                  </a:moveTo>
                  <a:lnTo>
                    <a:pt x="0" y="170"/>
                  </a:lnTo>
                  <a:lnTo>
                    <a:pt x="107" y="163"/>
                  </a:lnTo>
                  <a:lnTo>
                    <a:pt x="107" y="0"/>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46" name="Freeform 80"/>
            <p:cNvSpPr>
              <a:spLocks/>
            </p:cNvSpPr>
            <p:nvPr/>
          </p:nvSpPr>
          <p:spPr bwMode="auto">
            <a:xfrm>
              <a:off x="-1302544" y="2463318"/>
              <a:ext cx="79375" cy="139700"/>
            </a:xfrm>
            <a:custGeom>
              <a:avLst/>
              <a:gdLst>
                <a:gd name="T0" fmla="*/ 0 w 101"/>
                <a:gd name="T1" fmla="*/ 2147483646 h 176"/>
                <a:gd name="T2" fmla="*/ 0 w 101"/>
                <a:gd name="T3" fmla="*/ 2147483646 h 176"/>
                <a:gd name="T4" fmla="*/ 2147483646 w 101"/>
                <a:gd name="T5" fmla="*/ 2147483646 h 176"/>
                <a:gd name="T6" fmla="*/ 2147483646 w 101"/>
                <a:gd name="T7" fmla="*/ 0 h 176"/>
                <a:gd name="T8" fmla="*/ 0 w 101"/>
                <a:gd name="T9" fmla="*/ 2147483646 h 1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 h="176">
                  <a:moveTo>
                    <a:pt x="0" y="7"/>
                  </a:moveTo>
                  <a:lnTo>
                    <a:pt x="0" y="176"/>
                  </a:lnTo>
                  <a:lnTo>
                    <a:pt x="101" y="169"/>
                  </a:lnTo>
                  <a:lnTo>
                    <a:pt x="101" y="0"/>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47" name="Freeform 81"/>
            <p:cNvSpPr>
              <a:spLocks/>
            </p:cNvSpPr>
            <p:nvPr/>
          </p:nvSpPr>
          <p:spPr bwMode="auto">
            <a:xfrm>
              <a:off x="-1402556" y="1717193"/>
              <a:ext cx="58738" cy="125413"/>
            </a:xfrm>
            <a:custGeom>
              <a:avLst/>
              <a:gdLst>
                <a:gd name="T0" fmla="*/ 0 w 73"/>
                <a:gd name="T1" fmla="*/ 2147483646 h 158"/>
                <a:gd name="T2" fmla="*/ 0 w 73"/>
                <a:gd name="T3" fmla="*/ 2147483646 h 158"/>
                <a:gd name="T4" fmla="*/ 2147483646 w 73"/>
                <a:gd name="T5" fmla="*/ 2147483646 h 158"/>
                <a:gd name="T6" fmla="*/ 2147483646 w 73"/>
                <a:gd name="T7" fmla="*/ 0 h 158"/>
                <a:gd name="T8" fmla="*/ 0 w 73"/>
                <a:gd name="T9" fmla="*/ 2147483646 h 1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 h="158">
                  <a:moveTo>
                    <a:pt x="0" y="26"/>
                  </a:moveTo>
                  <a:lnTo>
                    <a:pt x="0" y="158"/>
                  </a:lnTo>
                  <a:lnTo>
                    <a:pt x="73" y="136"/>
                  </a:lnTo>
                  <a:lnTo>
                    <a:pt x="73" y="0"/>
                  </a:lnTo>
                  <a:lnTo>
                    <a:pt x="0" y="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48" name="Freeform 82"/>
            <p:cNvSpPr>
              <a:spLocks/>
            </p:cNvSpPr>
            <p:nvPr/>
          </p:nvSpPr>
          <p:spPr bwMode="auto">
            <a:xfrm>
              <a:off x="-1315244" y="1679093"/>
              <a:ext cx="73025" cy="138113"/>
            </a:xfrm>
            <a:custGeom>
              <a:avLst/>
              <a:gdLst>
                <a:gd name="T0" fmla="*/ 2147483646 w 91"/>
                <a:gd name="T1" fmla="*/ 2147483646 h 173"/>
                <a:gd name="T2" fmla="*/ 2147483646 w 91"/>
                <a:gd name="T3" fmla="*/ 0 h 173"/>
                <a:gd name="T4" fmla="*/ 0 w 91"/>
                <a:gd name="T5" fmla="*/ 2147483646 h 173"/>
                <a:gd name="T6" fmla="*/ 0 w 91"/>
                <a:gd name="T7" fmla="*/ 2147483646 h 173"/>
                <a:gd name="T8" fmla="*/ 2147483646 w 91"/>
                <a:gd name="T9" fmla="*/ 2147483646 h 1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1" h="173">
                  <a:moveTo>
                    <a:pt x="91" y="145"/>
                  </a:moveTo>
                  <a:lnTo>
                    <a:pt x="91" y="0"/>
                  </a:lnTo>
                  <a:lnTo>
                    <a:pt x="0" y="33"/>
                  </a:lnTo>
                  <a:lnTo>
                    <a:pt x="0" y="173"/>
                  </a:lnTo>
                  <a:lnTo>
                    <a:pt x="91" y="1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49" name="Freeform 83"/>
            <p:cNvSpPr>
              <a:spLocks/>
            </p:cNvSpPr>
            <p:nvPr/>
          </p:nvSpPr>
          <p:spPr bwMode="auto">
            <a:xfrm>
              <a:off x="-1315244" y="1821968"/>
              <a:ext cx="66675" cy="131763"/>
            </a:xfrm>
            <a:custGeom>
              <a:avLst/>
              <a:gdLst>
                <a:gd name="T0" fmla="*/ 2147483646 w 85"/>
                <a:gd name="T1" fmla="*/ 2147483646 h 166"/>
                <a:gd name="T2" fmla="*/ 2147483646 w 85"/>
                <a:gd name="T3" fmla="*/ 0 h 166"/>
                <a:gd name="T4" fmla="*/ 0 w 85"/>
                <a:gd name="T5" fmla="*/ 2147483646 h 166"/>
                <a:gd name="T6" fmla="*/ 0 w 85"/>
                <a:gd name="T7" fmla="*/ 2147483646 h 166"/>
                <a:gd name="T8" fmla="*/ 2147483646 w 85"/>
                <a:gd name="T9" fmla="*/ 2147483646 h 1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 h="166">
                  <a:moveTo>
                    <a:pt x="83" y="144"/>
                  </a:moveTo>
                  <a:lnTo>
                    <a:pt x="85" y="0"/>
                  </a:lnTo>
                  <a:lnTo>
                    <a:pt x="0" y="30"/>
                  </a:lnTo>
                  <a:lnTo>
                    <a:pt x="0" y="166"/>
                  </a:lnTo>
                  <a:lnTo>
                    <a:pt x="83" y="1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50" name="Freeform 84"/>
            <p:cNvSpPr>
              <a:spLocks/>
            </p:cNvSpPr>
            <p:nvPr/>
          </p:nvSpPr>
          <p:spPr bwMode="auto">
            <a:xfrm>
              <a:off x="-1402556" y="1856893"/>
              <a:ext cx="58738" cy="120650"/>
            </a:xfrm>
            <a:custGeom>
              <a:avLst/>
              <a:gdLst>
                <a:gd name="T0" fmla="*/ 0 w 73"/>
                <a:gd name="T1" fmla="*/ 2147483646 h 153"/>
                <a:gd name="T2" fmla="*/ 0 w 73"/>
                <a:gd name="T3" fmla="*/ 2147483646 h 153"/>
                <a:gd name="T4" fmla="*/ 2147483646 w 73"/>
                <a:gd name="T5" fmla="*/ 2147483646 h 153"/>
                <a:gd name="T6" fmla="*/ 2147483646 w 73"/>
                <a:gd name="T7" fmla="*/ 0 h 153"/>
                <a:gd name="T8" fmla="*/ 0 w 73"/>
                <a:gd name="T9" fmla="*/ 2147483646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 h="153">
                  <a:moveTo>
                    <a:pt x="0" y="25"/>
                  </a:moveTo>
                  <a:lnTo>
                    <a:pt x="0" y="153"/>
                  </a:lnTo>
                  <a:lnTo>
                    <a:pt x="73" y="134"/>
                  </a:lnTo>
                  <a:lnTo>
                    <a:pt x="73" y="0"/>
                  </a:lnTo>
                  <a:lnTo>
                    <a:pt x="0" y="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51" name="Freeform 85"/>
            <p:cNvSpPr>
              <a:spLocks/>
            </p:cNvSpPr>
            <p:nvPr/>
          </p:nvSpPr>
          <p:spPr bwMode="auto">
            <a:xfrm>
              <a:off x="-1402556" y="1998180"/>
              <a:ext cx="58738" cy="125413"/>
            </a:xfrm>
            <a:custGeom>
              <a:avLst/>
              <a:gdLst>
                <a:gd name="T0" fmla="*/ 0 w 73"/>
                <a:gd name="T1" fmla="*/ 2147483646 h 157"/>
                <a:gd name="T2" fmla="*/ 0 w 73"/>
                <a:gd name="T3" fmla="*/ 2147483646 h 157"/>
                <a:gd name="T4" fmla="*/ 2147483646 w 73"/>
                <a:gd name="T5" fmla="*/ 2147483646 h 157"/>
                <a:gd name="T6" fmla="*/ 2147483646 w 73"/>
                <a:gd name="T7" fmla="*/ 0 h 157"/>
                <a:gd name="T8" fmla="*/ 0 w 73"/>
                <a:gd name="T9" fmla="*/ 2147483646 h 1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 h="157">
                  <a:moveTo>
                    <a:pt x="0" y="20"/>
                  </a:moveTo>
                  <a:lnTo>
                    <a:pt x="0" y="157"/>
                  </a:lnTo>
                  <a:lnTo>
                    <a:pt x="73" y="141"/>
                  </a:lnTo>
                  <a:lnTo>
                    <a:pt x="73" y="0"/>
                  </a:lnTo>
                  <a:lnTo>
                    <a:pt x="0"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52" name="Freeform 86"/>
            <p:cNvSpPr>
              <a:spLocks/>
            </p:cNvSpPr>
            <p:nvPr/>
          </p:nvSpPr>
          <p:spPr bwMode="auto">
            <a:xfrm>
              <a:off x="-1315244" y="1971193"/>
              <a:ext cx="66675" cy="133350"/>
            </a:xfrm>
            <a:custGeom>
              <a:avLst/>
              <a:gdLst>
                <a:gd name="T0" fmla="*/ 2147483646 w 85"/>
                <a:gd name="T1" fmla="*/ 2147483646 h 167"/>
                <a:gd name="T2" fmla="*/ 2147483646 w 85"/>
                <a:gd name="T3" fmla="*/ 0 h 167"/>
                <a:gd name="T4" fmla="*/ 0 w 85"/>
                <a:gd name="T5" fmla="*/ 2147483646 h 167"/>
                <a:gd name="T6" fmla="*/ 0 w 85"/>
                <a:gd name="T7" fmla="*/ 2147483646 h 167"/>
                <a:gd name="T8" fmla="*/ 2147483646 w 85"/>
                <a:gd name="T9" fmla="*/ 2147483646 h 16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 h="167">
                  <a:moveTo>
                    <a:pt x="83" y="149"/>
                  </a:moveTo>
                  <a:lnTo>
                    <a:pt x="85" y="0"/>
                  </a:lnTo>
                  <a:lnTo>
                    <a:pt x="0" y="23"/>
                  </a:lnTo>
                  <a:lnTo>
                    <a:pt x="0" y="167"/>
                  </a:lnTo>
                  <a:lnTo>
                    <a:pt x="83" y="1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53" name="Freeform 87"/>
            <p:cNvSpPr>
              <a:spLocks/>
            </p:cNvSpPr>
            <p:nvPr/>
          </p:nvSpPr>
          <p:spPr bwMode="auto">
            <a:xfrm>
              <a:off x="-1402556" y="2144230"/>
              <a:ext cx="58738" cy="100013"/>
            </a:xfrm>
            <a:custGeom>
              <a:avLst/>
              <a:gdLst>
                <a:gd name="T0" fmla="*/ 0 w 73"/>
                <a:gd name="T1" fmla="*/ 2147483646 h 126"/>
                <a:gd name="T2" fmla="*/ 0 w 73"/>
                <a:gd name="T3" fmla="*/ 2147483646 h 126"/>
                <a:gd name="T4" fmla="*/ 2147483646 w 73"/>
                <a:gd name="T5" fmla="*/ 2147483646 h 126"/>
                <a:gd name="T6" fmla="*/ 2147483646 w 73"/>
                <a:gd name="T7" fmla="*/ 0 h 126"/>
                <a:gd name="T8" fmla="*/ 0 w 73"/>
                <a:gd name="T9" fmla="*/ 2147483646 h 1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 h="126">
                  <a:moveTo>
                    <a:pt x="0" y="16"/>
                  </a:moveTo>
                  <a:lnTo>
                    <a:pt x="0" y="126"/>
                  </a:lnTo>
                  <a:lnTo>
                    <a:pt x="73" y="114"/>
                  </a:lnTo>
                  <a:lnTo>
                    <a:pt x="73"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54" name="Freeform 88"/>
            <p:cNvSpPr>
              <a:spLocks/>
            </p:cNvSpPr>
            <p:nvPr/>
          </p:nvSpPr>
          <p:spPr bwMode="auto">
            <a:xfrm>
              <a:off x="-1315244" y="2123593"/>
              <a:ext cx="66675" cy="106363"/>
            </a:xfrm>
            <a:custGeom>
              <a:avLst/>
              <a:gdLst>
                <a:gd name="T0" fmla="*/ 2147483646 w 85"/>
                <a:gd name="T1" fmla="*/ 2147483646 h 133"/>
                <a:gd name="T2" fmla="*/ 2147483646 w 85"/>
                <a:gd name="T3" fmla="*/ 0 h 133"/>
                <a:gd name="T4" fmla="*/ 0 w 85"/>
                <a:gd name="T5" fmla="*/ 2147483646 h 133"/>
                <a:gd name="T6" fmla="*/ 0 w 85"/>
                <a:gd name="T7" fmla="*/ 2147483646 h 133"/>
                <a:gd name="T8" fmla="*/ 2147483646 w 85"/>
                <a:gd name="T9" fmla="*/ 2147483646 h 13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 h="133">
                  <a:moveTo>
                    <a:pt x="83" y="121"/>
                  </a:moveTo>
                  <a:lnTo>
                    <a:pt x="85" y="0"/>
                  </a:lnTo>
                  <a:lnTo>
                    <a:pt x="0" y="17"/>
                  </a:lnTo>
                  <a:lnTo>
                    <a:pt x="0" y="133"/>
                  </a:lnTo>
                  <a:lnTo>
                    <a:pt x="83" y="1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55" name="Freeform 89"/>
            <p:cNvSpPr>
              <a:spLocks/>
            </p:cNvSpPr>
            <p:nvPr/>
          </p:nvSpPr>
          <p:spPr bwMode="auto">
            <a:xfrm>
              <a:off x="-1402556" y="2268055"/>
              <a:ext cx="58738" cy="120650"/>
            </a:xfrm>
            <a:custGeom>
              <a:avLst/>
              <a:gdLst>
                <a:gd name="T0" fmla="*/ 0 w 73"/>
                <a:gd name="T1" fmla="*/ 2147483646 h 152"/>
                <a:gd name="T2" fmla="*/ 0 w 73"/>
                <a:gd name="T3" fmla="*/ 2147483646 h 152"/>
                <a:gd name="T4" fmla="*/ 2147483646 w 73"/>
                <a:gd name="T5" fmla="*/ 2147483646 h 152"/>
                <a:gd name="T6" fmla="*/ 2147483646 w 73"/>
                <a:gd name="T7" fmla="*/ 0 h 152"/>
                <a:gd name="T8" fmla="*/ 0 w 73"/>
                <a:gd name="T9" fmla="*/ 2147483646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 h="152">
                  <a:moveTo>
                    <a:pt x="0" y="10"/>
                  </a:moveTo>
                  <a:lnTo>
                    <a:pt x="0" y="152"/>
                  </a:lnTo>
                  <a:lnTo>
                    <a:pt x="73" y="144"/>
                  </a:lnTo>
                  <a:lnTo>
                    <a:pt x="73" y="0"/>
                  </a:lnTo>
                  <a:lnTo>
                    <a:pt x="0"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sp>
          <p:nvSpPr>
            <p:cNvPr id="7256" name="Freeform 90"/>
            <p:cNvSpPr>
              <a:spLocks/>
            </p:cNvSpPr>
            <p:nvPr/>
          </p:nvSpPr>
          <p:spPr bwMode="auto">
            <a:xfrm>
              <a:off x="-1315244" y="2255355"/>
              <a:ext cx="66675" cy="125413"/>
            </a:xfrm>
            <a:custGeom>
              <a:avLst/>
              <a:gdLst>
                <a:gd name="T0" fmla="*/ 2147483646 w 85"/>
                <a:gd name="T1" fmla="*/ 2147483646 h 158"/>
                <a:gd name="T2" fmla="*/ 2147483646 w 85"/>
                <a:gd name="T3" fmla="*/ 0 h 158"/>
                <a:gd name="T4" fmla="*/ 0 w 85"/>
                <a:gd name="T5" fmla="*/ 2147483646 h 158"/>
                <a:gd name="T6" fmla="*/ 0 w 85"/>
                <a:gd name="T7" fmla="*/ 2147483646 h 158"/>
                <a:gd name="T8" fmla="*/ 2147483646 w 85"/>
                <a:gd name="T9" fmla="*/ 2147483646 h 1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 h="158">
                  <a:moveTo>
                    <a:pt x="83" y="149"/>
                  </a:moveTo>
                  <a:lnTo>
                    <a:pt x="85" y="0"/>
                  </a:lnTo>
                  <a:lnTo>
                    <a:pt x="0" y="13"/>
                  </a:lnTo>
                  <a:lnTo>
                    <a:pt x="0" y="158"/>
                  </a:lnTo>
                  <a:lnTo>
                    <a:pt x="83" y="1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a:solidFill>
                  <a:prstClr val="black"/>
                </a:solidFill>
                <a:latin typeface="Calibri Light" charset="0"/>
                <a:ea typeface="ＭＳ Ｐゴシック" charset="-128"/>
              </a:endParaRPr>
            </a:p>
          </p:txBody>
        </p:sp>
      </p:grpSp>
      <p:sp>
        <p:nvSpPr>
          <p:cNvPr id="155" name="TextBox 167"/>
          <p:cNvSpPr txBox="1">
            <a:spLocks noChangeArrowheads="1"/>
          </p:cNvSpPr>
          <p:nvPr/>
        </p:nvSpPr>
        <p:spPr bwMode="auto">
          <a:xfrm>
            <a:off x="2808289" y="4397376"/>
            <a:ext cx="746125" cy="646113"/>
          </a:xfrm>
          <a:prstGeom prst="rect">
            <a:avLst/>
          </a:prstGeom>
          <a:noFill/>
          <a:ln>
            <a:noFill/>
          </a:ln>
          <a:extLst>
            <a:ext uri="{909E8E84-426E-40dd-AFC4-6F175D3DCCD1}"/>
            <a:ext uri="{91240B29-F687-4f45-9708-019B960494DF}"/>
          </a:extLst>
        </p:spPr>
        <p:txBody>
          <a:bodyPr>
            <a:spAutoFit/>
          </a:bodyPr>
          <a:lstStyle>
            <a:lvl1pPr>
              <a:defRPr sz="2400">
                <a:solidFill>
                  <a:schemeClr val="tx1"/>
                </a:solidFill>
                <a:latin typeface="Gill Sans MT" charset="0"/>
                <a:ea typeface="ＭＳ Ｐゴシック" charset="0"/>
                <a:cs typeface="Gill Sans MT" charset="0"/>
              </a:defRPr>
            </a:lvl1pPr>
            <a:lvl2pPr>
              <a:defRPr sz="2000">
                <a:solidFill>
                  <a:schemeClr val="tx1"/>
                </a:solidFill>
                <a:latin typeface="Gill Sans MT" charset="0"/>
                <a:ea typeface="ＭＳ Ｐゴシック" charset="0"/>
                <a:cs typeface="Gill Sans MT" charset="0"/>
              </a:defRPr>
            </a:lvl2pPr>
            <a:lvl3pPr>
              <a:defRPr sz="2000">
                <a:solidFill>
                  <a:schemeClr val="tx1"/>
                </a:solidFill>
                <a:latin typeface="Gill Sans MT" charset="0"/>
                <a:ea typeface="ＭＳ Ｐゴシック" charset="0"/>
                <a:cs typeface="Gill Sans MT" charset="0"/>
              </a:defRPr>
            </a:lvl3pPr>
            <a:lvl4pPr>
              <a:defRPr sz="2000">
                <a:solidFill>
                  <a:schemeClr val="tx1"/>
                </a:solidFill>
                <a:latin typeface="Gill Sans MT" charset="0"/>
                <a:ea typeface="ＭＳ Ｐゴシック" charset="0"/>
                <a:cs typeface="Gill Sans MT" charset="0"/>
              </a:defRPr>
            </a:lvl4pPr>
            <a:lvl5pPr>
              <a:defRPr sz="2000">
                <a:solidFill>
                  <a:schemeClr val="tx1"/>
                </a:solidFill>
                <a:latin typeface="Gill Sans MT" charset="0"/>
                <a:ea typeface="ＭＳ Ｐゴシック" charset="0"/>
                <a:cs typeface="Gill Sans MT" charset="0"/>
              </a:defRPr>
            </a:lvl5pPr>
            <a:lvl6pPr eaLnBrk="0" fontAlgn="base" hangingPunct="0">
              <a:spcAft>
                <a:spcPct val="0"/>
              </a:spcAft>
              <a:buFont typeface="Arial" charset="0"/>
              <a:buChar char="»"/>
              <a:defRPr sz="2000">
                <a:solidFill>
                  <a:schemeClr val="tx1"/>
                </a:solidFill>
                <a:latin typeface="Gill Sans MT" charset="0"/>
                <a:ea typeface="ＭＳ Ｐゴシック" charset="0"/>
                <a:cs typeface="Gill Sans MT" charset="0"/>
              </a:defRPr>
            </a:lvl6pPr>
            <a:lvl7pPr eaLnBrk="0" fontAlgn="base" hangingPunct="0">
              <a:spcAft>
                <a:spcPct val="0"/>
              </a:spcAft>
              <a:buFont typeface="Arial" charset="0"/>
              <a:buChar char="»"/>
              <a:defRPr sz="2000">
                <a:solidFill>
                  <a:schemeClr val="tx1"/>
                </a:solidFill>
                <a:latin typeface="Gill Sans MT" charset="0"/>
                <a:ea typeface="ＭＳ Ｐゴシック" charset="0"/>
                <a:cs typeface="Gill Sans MT" charset="0"/>
              </a:defRPr>
            </a:lvl7pPr>
            <a:lvl8pPr eaLnBrk="0" fontAlgn="base" hangingPunct="0">
              <a:spcAft>
                <a:spcPct val="0"/>
              </a:spcAft>
              <a:buFont typeface="Arial" charset="0"/>
              <a:buChar char="»"/>
              <a:defRPr sz="2000">
                <a:solidFill>
                  <a:schemeClr val="tx1"/>
                </a:solidFill>
                <a:latin typeface="Gill Sans MT" charset="0"/>
                <a:ea typeface="ＭＳ Ｐゴシック" charset="0"/>
                <a:cs typeface="Gill Sans MT" charset="0"/>
              </a:defRPr>
            </a:lvl8pPr>
            <a:lvl9pPr eaLnBrk="0" fontAlgn="base" hangingPunct="0">
              <a:spcAft>
                <a:spcPct val="0"/>
              </a:spcAft>
              <a:buFont typeface="Arial" charset="0"/>
              <a:buChar char="»"/>
              <a:defRPr sz="2000">
                <a:solidFill>
                  <a:schemeClr val="tx1"/>
                </a:solidFill>
                <a:latin typeface="Gill Sans MT" charset="0"/>
                <a:ea typeface="ＭＳ Ｐゴシック" charset="0"/>
                <a:cs typeface="Gill Sans MT" charset="0"/>
              </a:defRPr>
            </a:lvl9pPr>
          </a:lstStyle>
          <a:p>
            <a:pPr algn="ctr" eaLnBrk="0" fontAlgn="base" hangingPunct="0">
              <a:spcBef>
                <a:spcPct val="0"/>
              </a:spcBef>
              <a:spcAft>
                <a:spcPct val="0"/>
              </a:spcAft>
              <a:defRPr/>
            </a:pPr>
            <a:r>
              <a:rPr lang="en-US" sz="3600">
                <a:solidFill>
                  <a:srgbClr val="D27770"/>
                </a:solidFill>
                <a:latin typeface="Georgia"/>
              </a:rPr>
              <a:t>!</a:t>
            </a:r>
          </a:p>
        </p:txBody>
      </p:sp>
      <p:sp>
        <p:nvSpPr>
          <p:cNvPr id="158" name="Right Arrow 157"/>
          <p:cNvSpPr/>
          <p:nvPr/>
        </p:nvSpPr>
        <p:spPr>
          <a:xfrm>
            <a:off x="7589839" y="3578225"/>
            <a:ext cx="365125" cy="457200"/>
          </a:xfrm>
          <a:prstGeom prst="rightArrow">
            <a:avLst/>
          </a:prstGeom>
          <a:solidFill>
            <a:srgbClr val="79133C"/>
          </a:solidFill>
          <a:ln>
            <a:solidFill>
              <a:srgbClr val="D4CFB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1100" dirty="0">
              <a:solidFill>
                <a:srgbClr val="5B9BD5"/>
              </a:solidFill>
              <a:latin typeface="Calibri Light"/>
            </a:endParaRPr>
          </a:p>
        </p:txBody>
      </p:sp>
      <p:grpSp>
        <p:nvGrpSpPr>
          <p:cNvPr id="7200" name="Group 7"/>
          <p:cNvGrpSpPr>
            <a:grpSpLocks/>
          </p:cNvGrpSpPr>
          <p:nvPr/>
        </p:nvGrpSpPr>
        <p:grpSpPr bwMode="auto">
          <a:xfrm>
            <a:off x="6610351" y="3368676"/>
            <a:ext cx="1179513" cy="1268413"/>
            <a:chOff x="5059461" y="3360909"/>
            <a:chExt cx="1179576" cy="1269179"/>
          </a:xfrm>
        </p:grpSpPr>
        <p:sp>
          <p:nvSpPr>
            <p:cNvPr id="159" name="Oval 158"/>
            <p:cNvSpPr/>
            <p:nvPr/>
          </p:nvSpPr>
          <p:spPr>
            <a:xfrm>
              <a:off x="5240446" y="3360909"/>
              <a:ext cx="838245" cy="838706"/>
            </a:xfrm>
            <a:prstGeom prst="ellipse">
              <a:avLst/>
            </a:prstGeom>
            <a:solidFill>
              <a:schemeClr val="bg1">
                <a:lumMod val="85000"/>
              </a:schemeClr>
            </a:solidFill>
            <a:ln w="28575">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1100">
                <a:solidFill>
                  <a:prstClr val="white"/>
                </a:solidFill>
                <a:latin typeface="Calibri Light"/>
              </a:endParaRPr>
            </a:p>
          </p:txBody>
        </p:sp>
        <p:sp>
          <p:nvSpPr>
            <p:cNvPr id="160" name="TextBox 68"/>
            <p:cNvSpPr txBox="1">
              <a:spLocks noChangeArrowheads="1"/>
            </p:cNvSpPr>
            <p:nvPr/>
          </p:nvSpPr>
          <p:spPr bwMode="auto">
            <a:xfrm>
              <a:off x="5059461" y="4099543"/>
              <a:ext cx="1179576" cy="530545"/>
            </a:xfrm>
            <a:prstGeom prst="rect">
              <a:avLst/>
            </a:prstGeom>
            <a:solidFill>
              <a:srgbClr val="D9D9D9"/>
            </a:solidFill>
            <a:ln>
              <a:solidFill>
                <a:srgbClr val="A6A6A6"/>
              </a:solidFill>
            </a:ln>
          </p:spPr>
          <p:txBody>
            <a:bodyPr wrap="none" anchor="ctr"/>
            <a:lstStyle>
              <a:lvl1pPr>
                <a:defRPr sz="2400">
                  <a:solidFill>
                    <a:schemeClr val="tx1"/>
                  </a:solidFill>
                  <a:latin typeface="Gill Sans MT" panose="020B0502020104020203" pitchFamily="34" charset="0"/>
                  <a:ea typeface="ＭＳ Ｐゴシック" panose="020B0600070205080204" pitchFamily="34" charset="-128"/>
                </a:defRPr>
              </a:lvl1pPr>
              <a:lvl2pPr marL="742950" indent="-285750">
                <a:defRPr sz="2400">
                  <a:solidFill>
                    <a:schemeClr val="tx1"/>
                  </a:solidFill>
                  <a:latin typeface="Gill Sans MT" panose="020B0502020104020203" pitchFamily="34" charset="0"/>
                  <a:ea typeface="ＭＳ Ｐゴシック" panose="020B0600070205080204" pitchFamily="34" charset="-128"/>
                </a:defRPr>
              </a:lvl2pPr>
              <a:lvl3pPr marL="1143000" indent="-228600">
                <a:defRPr sz="2400">
                  <a:solidFill>
                    <a:schemeClr val="tx1"/>
                  </a:solidFill>
                  <a:latin typeface="Gill Sans MT" panose="020B0502020104020203" pitchFamily="34" charset="0"/>
                  <a:ea typeface="ＭＳ Ｐゴシック" panose="020B0600070205080204" pitchFamily="34" charset="-128"/>
                </a:defRPr>
              </a:lvl3pPr>
              <a:lvl4pPr marL="1600200" indent="-228600">
                <a:defRPr sz="2400">
                  <a:solidFill>
                    <a:schemeClr val="tx1"/>
                  </a:solidFill>
                  <a:latin typeface="Gill Sans MT" panose="020B0502020104020203" pitchFamily="34" charset="0"/>
                  <a:ea typeface="ＭＳ Ｐゴシック" panose="020B0600070205080204" pitchFamily="34" charset="-128"/>
                </a:defRPr>
              </a:lvl4pPr>
              <a:lvl5pPr marL="2057400" indent="-22860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algn="ctr" fontAlgn="base">
                <a:spcBef>
                  <a:spcPct val="0"/>
                </a:spcBef>
                <a:spcAft>
                  <a:spcPct val="0"/>
                </a:spcAft>
                <a:defRPr/>
              </a:pPr>
              <a:r>
                <a:rPr lang="en-US" altLang="en-US" sz="1000" dirty="0">
                  <a:solidFill>
                    <a:prstClr val="black"/>
                  </a:solidFill>
                  <a:latin typeface="Calibri Light"/>
                </a:rPr>
                <a:t>Rule is </a:t>
              </a:r>
            </a:p>
            <a:p>
              <a:pPr algn="ctr" fontAlgn="base">
                <a:spcBef>
                  <a:spcPct val="0"/>
                </a:spcBef>
                <a:spcAft>
                  <a:spcPct val="0"/>
                </a:spcAft>
                <a:defRPr/>
              </a:pPr>
              <a:r>
                <a:rPr lang="en-US" altLang="en-US" sz="1000" dirty="0">
                  <a:solidFill>
                    <a:prstClr val="black"/>
                  </a:solidFill>
                  <a:latin typeface="Calibri Light"/>
                </a:rPr>
                <a:t>Finalized/Published</a:t>
              </a:r>
            </a:p>
          </p:txBody>
        </p:sp>
        <p:pic>
          <p:nvPicPr>
            <p:cNvPr id="7215" name="Picture 7"/>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09242" y="3522895"/>
              <a:ext cx="677863"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3" name="Right Arrow 162"/>
          <p:cNvSpPr/>
          <p:nvPr/>
        </p:nvSpPr>
        <p:spPr>
          <a:xfrm>
            <a:off x="8870951" y="3570288"/>
            <a:ext cx="366713" cy="457200"/>
          </a:xfrm>
          <a:prstGeom prst="rightArrow">
            <a:avLst/>
          </a:prstGeom>
          <a:solidFill>
            <a:srgbClr val="79133C"/>
          </a:solidFill>
          <a:ln>
            <a:solidFill>
              <a:srgbClr val="D4CFB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1100" dirty="0">
              <a:solidFill>
                <a:srgbClr val="5B9BD5"/>
              </a:solidFill>
              <a:latin typeface="Calibri Light"/>
            </a:endParaRPr>
          </a:p>
        </p:txBody>
      </p:sp>
      <p:grpSp>
        <p:nvGrpSpPr>
          <p:cNvPr id="7202" name="Group 4"/>
          <p:cNvGrpSpPr>
            <a:grpSpLocks/>
          </p:cNvGrpSpPr>
          <p:nvPr/>
        </p:nvGrpSpPr>
        <p:grpSpPr bwMode="auto">
          <a:xfrm>
            <a:off x="7899401" y="3367088"/>
            <a:ext cx="1179513" cy="1270000"/>
            <a:chOff x="6346192" y="3353032"/>
            <a:chExt cx="1179576" cy="1269179"/>
          </a:xfrm>
        </p:grpSpPr>
        <p:sp>
          <p:nvSpPr>
            <p:cNvPr id="164" name="Oval 163"/>
            <p:cNvSpPr/>
            <p:nvPr/>
          </p:nvSpPr>
          <p:spPr>
            <a:xfrm>
              <a:off x="6527177" y="3353032"/>
              <a:ext cx="838245" cy="837658"/>
            </a:xfrm>
            <a:prstGeom prst="ellipse">
              <a:avLst/>
            </a:prstGeom>
            <a:solidFill>
              <a:schemeClr val="bg1">
                <a:lumMod val="85000"/>
              </a:schemeClr>
            </a:solidFill>
            <a:ln w="28575">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1100">
                <a:solidFill>
                  <a:prstClr val="white"/>
                </a:solidFill>
                <a:latin typeface="Calibri Light"/>
              </a:endParaRPr>
            </a:p>
          </p:txBody>
        </p:sp>
        <p:sp>
          <p:nvSpPr>
            <p:cNvPr id="165" name="TextBox 68"/>
            <p:cNvSpPr txBox="1">
              <a:spLocks noChangeArrowheads="1"/>
            </p:cNvSpPr>
            <p:nvPr/>
          </p:nvSpPr>
          <p:spPr bwMode="auto">
            <a:xfrm>
              <a:off x="6346192" y="4092329"/>
              <a:ext cx="1179576" cy="529882"/>
            </a:xfrm>
            <a:prstGeom prst="rect">
              <a:avLst/>
            </a:prstGeom>
            <a:solidFill>
              <a:srgbClr val="D9D9D9"/>
            </a:solidFill>
            <a:ln>
              <a:solidFill>
                <a:srgbClr val="A6A6A6"/>
              </a:solidFill>
            </a:ln>
          </p:spPr>
          <p:txBody>
            <a:bodyPr wrap="none" anchor="ctr"/>
            <a:lstStyle>
              <a:lvl1pPr>
                <a:defRPr sz="2400">
                  <a:solidFill>
                    <a:schemeClr val="tx1"/>
                  </a:solidFill>
                  <a:latin typeface="Gill Sans MT" panose="020B0502020104020203" pitchFamily="34" charset="0"/>
                  <a:ea typeface="ＭＳ Ｐゴシック" panose="020B0600070205080204" pitchFamily="34" charset="-128"/>
                </a:defRPr>
              </a:lvl1pPr>
              <a:lvl2pPr marL="742950" indent="-285750">
                <a:defRPr sz="2400">
                  <a:solidFill>
                    <a:schemeClr val="tx1"/>
                  </a:solidFill>
                  <a:latin typeface="Gill Sans MT" panose="020B0502020104020203" pitchFamily="34" charset="0"/>
                  <a:ea typeface="ＭＳ Ｐゴシック" panose="020B0600070205080204" pitchFamily="34" charset="-128"/>
                </a:defRPr>
              </a:lvl2pPr>
              <a:lvl3pPr marL="1143000" indent="-228600">
                <a:defRPr sz="2400">
                  <a:solidFill>
                    <a:schemeClr val="tx1"/>
                  </a:solidFill>
                  <a:latin typeface="Gill Sans MT" panose="020B0502020104020203" pitchFamily="34" charset="0"/>
                  <a:ea typeface="ＭＳ Ｐゴシック" panose="020B0600070205080204" pitchFamily="34" charset="-128"/>
                </a:defRPr>
              </a:lvl3pPr>
              <a:lvl4pPr marL="1600200" indent="-228600">
                <a:defRPr sz="2400">
                  <a:solidFill>
                    <a:schemeClr val="tx1"/>
                  </a:solidFill>
                  <a:latin typeface="Gill Sans MT" panose="020B0502020104020203" pitchFamily="34" charset="0"/>
                  <a:ea typeface="ＭＳ Ｐゴシック" panose="020B0600070205080204" pitchFamily="34" charset="-128"/>
                </a:defRPr>
              </a:lvl4pPr>
              <a:lvl5pPr marL="2057400" indent="-22860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algn="ctr" fontAlgn="base">
                <a:spcBef>
                  <a:spcPct val="0"/>
                </a:spcBef>
                <a:spcAft>
                  <a:spcPct val="0"/>
                </a:spcAft>
                <a:defRPr/>
              </a:pPr>
              <a:r>
                <a:rPr lang="en-US" altLang="en-US" sz="1000" dirty="0">
                  <a:solidFill>
                    <a:prstClr val="black"/>
                  </a:solidFill>
                  <a:latin typeface="Calibri Light"/>
                </a:rPr>
                <a:t>Congress/President </a:t>
              </a:r>
            </a:p>
            <a:p>
              <a:pPr algn="ctr" fontAlgn="base">
                <a:spcBef>
                  <a:spcPct val="0"/>
                </a:spcBef>
                <a:spcAft>
                  <a:spcPct val="0"/>
                </a:spcAft>
                <a:defRPr/>
              </a:pPr>
              <a:r>
                <a:rPr lang="en-US" altLang="en-US" sz="1000" dirty="0">
                  <a:solidFill>
                    <a:prstClr val="black"/>
                  </a:solidFill>
                  <a:latin typeface="Calibri Light"/>
                </a:rPr>
                <a:t>Can Review</a:t>
              </a:r>
            </a:p>
          </p:txBody>
        </p:sp>
      </p:grpSp>
      <p:grpSp>
        <p:nvGrpSpPr>
          <p:cNvPr id="7203" name="Group 3"/>
          <p:cNvGrpSpPr>
            <a:grpSpLocks/>
          </p:cNvGrpSpPr>
          <p:nvPr/>
        </p:nvGrpSpPr>
        <p:grpSpPr bwMode="auto">
          <a:xfrm>
            <a:off x="9190038" y="3367088"/>
            <a:ext cx="1179512" cy="1268412"/>
            <a:chOff x="7665468" y="3340703"/>
            <a:chExt cx="1179576" cy="1269179"/>
          </a:xfrm>
        </p:grpSpPr>
        <p:sp>
          <p:nvSpPr>
            <p:cNvPr id="168" name="Oval 167"/>
            <p:cNvSpPr/>
            <p:nvPr/>
          </p:nvSpPr>
          <p:spPr>
            <a:xfrm>
              <a:off x="7846453" y="3340703"/>
              <a:ext cx="838245" cy="838707"/>
            </a:xfrm>
            <a:prstGeom prst="ellipse">
              <a:avLst/>
            </a:prstGeom>
            <a:solidFill>
              <a:schemeClr val="bg1">
                <a:lumMod val="85000"/>
              </a:schemeClr>
            </a:solidFill>
            <a:ln w="28575">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1100">
                <a:solidFill>
                  <a:prstClr val="white"/>
                </a:solidFill>
                <a:latin typeface="Calibri Light"/>
              </a:endParaRPr>
            </a:p>
          </p:txBody>
        </p:sp>
        <p:sp>
          <p:nvSpPr>
            <p:cNvPr id="169" name="TextBox 68"/>
            <p:cNvSpPr txBox="1">
              <a:spLocks noChangeArrowheads="1"/>
            </p:cNvSpPr>
            <p:nvPr/>
          </p:nvSpPr>
          <p:spPr bwMode="auto">
            <a:xfrm>
              <a:off x="7665468" y="4079336"/>
              <a:ext cx="1179576" cy="530546"/>
            </a:xfrm>
            <a:prstGeom prst="rect">
              <a:avLst/>
            </a:prstGeom>
            <a:solidFill>
              <a:srgbClr val="D9D9D9"/>
            </a:solidFill>
            <a:ln>
              <a:solidFill>
                <a:srgbClr val="A6A6A6"/>
              </a:solidFill>
            </a:ln>
          </p:spPr>
          <p:txBody>
            <a:bodyPr wrap="none" anchor="ctr"/>
            <a:lstStyle>
              <a:lvl1pPr>
                <a:defRPr sz="2400">
                  <a:solidFill>
                    <a:schemeClr val="tx1"/>
                  </a:solidFill>
                  <a:latin typeface="Gill Sans MT" panose="020B0502020104020203" pitchFamily="34" charset="0"/>
                  <a:ea typeface="ＭＳ Ｐゴシック" panose="020B0600070205080204" pitchFamily="34" charset="-128"/>
                </a:defRPr>
              </a:lvl1pPr>
              <a:lvl2pPr marL="742950" indent="-285750">
                <a:defRPr sz="2400">
                  <a:solidFill>
                    <a:schemeClr val="tx1"/>
                  </a:solidFill>
                  <a:latin typeface="Gill Sans MT" panose="020B0502020104020203" pitchFamily="34" charset="0"/>
                  <a:ea typeface="ＭＳ Ｐゴシック" panose="020B0600070205080204" pitchFamily="34" charset="-128"/>
                </a:defRPr>
              </a:lvl2pPr>
              <a:lvl3pPr marL="1143000" indent="-228600">
                <a:defRPr sz="2400">
                  <a:solidFill>
                    <a:schemeClr val="tx1"/>
                  </a:solidFill>
                  <a:latin typeface="Gill Sans MT" panose="020B0502020104020203" pitchFamily="34" charset="0"/>
                  <a:ea typeface="ＭＳ Ｐゴシック" panose="020B0600070205080204" pitchFamily="34" charset="-128"/>
                </a:defRPr>
              </a:lvl3pPr>
              <a:lvl4pPr marL="1600200" indent="-228600">
                <a:defRPr sz="2400">
                  <a:solidFill>
                    <a:schemeClr val="tx1"/>
                  </a:solidFill>
                  <a:latin typeface="Gill Sans MT" panose="020B0502020104020203" pitchFamily="34" charset="0"/>
                  <a:ea typeface="ＭＳ Ｐゴシック" panose="020B0600070205080204" pitchFamily="34" charset="-128"/>
                </a:defRPr>
              </a:lvl4pPr>
              <a:lvl5pPr marL="2057400" indent="-22860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algn="ctr" fontAlgn="base">
                <a:spcBef>
                  <a:spcPct val="0"/>
                </a:spcBef>
                <a:spcAft>
                  <a:spcPct val="0"/>
                </a:spcAft>
                <a:defRPr/>
              </a:pPr>
              <a:r>
                <a:rPr lang="en-US" altLang="en-US" sz="1000" dirty="0">
                  <a:solidFill>
                    <a:prstClr val="black"/>
                  </a:solidFill>
                  <a:latin typeface="Calibri Light"/>
                </a:rPr>
                <a:t>Rule is </a:t>
              </a:r>
            </a:p>
            <a:p>
              <a:pPr algn="ctr" fontAlgn="base">
                <a:spcBef>
                  <a:spcPct val="0"/>
                </a:spcBef>
                <a:spcAft>
                  <a:spcPct val="0"/>
                </a:spcAft>
                <a:defRPr/>
              </a:pPr>
              <a:r>
                <a:rPr lang="en-US" altLang="en-US" sz="1000" dirty="0">
                  <a:solidFill>
                    <a:prstClr val="black"/>
                  </a:solidFill>
                  <a:latin typeface="Calibri Light"/>
                </a:rPr>
                <a:t>Enacted</a:t>
              </a:r>
            </a:p>
          </p:txBody>
        </p:sp>
        <p:pic>
          <p:nvPicPr>
            <p:cNvPr id="7210" name="Picture 1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919042" y="3384619"/>
              <a:ext cx="688975"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7204" name="Picture 60"/>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151814" y="3446464"/>
            <a:ext cx="327025"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05" name="Picture 11"/>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8316913" y="3617913"/>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6" name="TextBox 47"/>
          <p:cNvSpPr txBox="1">
            <a:spLocks noChangeArrowheads="1"/>
          </p:cNvSpPr>
          <p:nvPr/>
        </p:nvSpPr>
        <p:spPr bwMode="auto">
          <a:xfrm>
            <a:off x="9082088" y="4824414"/>
            <a:ext cx="1287462" cy="1463675"/>
          </a:xfrm>
          <a:prstGeom prst="rect">
            <a:avLst/>
          </a:prstGeom>
          <a:solidFill>
            <a:srgbClr val="E8DCBC"/>
          </a:solidFill>
          <a:ln w="12700">
            <a:solidFill>
              <a:srgbClr val="D17770"/>
            </a:solidFill>
            <a:prstDash val="dash"/>
            <a:miter lim="800000"/>
            <a:headEnd/>
            <a:tailEnd/>
          </a:ln>
        </p:spPr>
        <p:txBody>
          <a:bodyPr anchor="ctr"/>
          <a:lstStyle>
            <a:lvl1pPr>
              <a:defRPr sz="2400">
                <a:solidFill>
                  <a:schemeClr val="tx1"/>
                </a:solidFill>
                <a:latin typeface="Gill Sans MT" panose="020B0502020104020203" pitchFamily="34" charset="0"/>
                <a:ea typeface="ＭＳ Ｐゴシック" panose="020B0600070205080204" pitchFamily="34" charset="-128"/>
              </a:defRPr>
            </a:lvl1pPr>
            <a:lvl2pPr marL="742950" indent="-285750">
              <a:defRPr sz="2400">
                <a:solidFill>
                  <a:schemeClr val="tx1"/>
                </a:solidFill>
                <a:latin typeface="Gill Sans MT" panose="020B0502020104020203" pitchFamily="34" charset="0"/>
                <a:ea typeface="ＭＳ Ｐゴシック" panose="020B0600070205080204" pitchFamily="34" charset="-128"/>
              </a:defRPr>
            </a:lvl2pPr>
            <a:lvl3pPr marL="1143000" indent="-228600">
              <a:defRPr sz="2400">
                <a:solidFill>
                  <a:schemeClr val="tx1"/>
                </a:solidFill>
                <a:latin typeface="Gill Sans MT" panose="020B0502020104020203" pitchFamily="34" charset="0"/>
                <a:ea typeface="ＭＳ Ｐゴシック" panose="020B0600070205080204" pitchFamily="34" charset="-128"/>
              </a:defRPr>
            </a:lvl3pPr>
            <a:lvl4pPr marL="1600200" indent="-228600">
              <a:defRPr sz="2400">
                <a:solidFill>
                  <a:schemeClr val="tx1"/>
                </a:solidFill>
                <a:latin typeface="Gill Sans MT" panose="020B0502020104020203" pitchFamily="34" charset="0"/>
                <a:ea typeface="ＭＳ Ｐゴシック" panose="020B0600070205080204" pitchFamily="34" charset="-128"/>
              </a:defRPr>
            </a:lvl4pPr>
            <a:lvl5pPr marL="2057400" indent="-228600">
              <a:defRPr sz="2400">
                <a:solidFill>
                  <a:schemeClr val="tx1"/>
                </a:solidFill>
                <a:latin typeface="Gill Sans MT" panose="020B0502020104020203"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Gill Sans MT" panose="020B0502020104020203" pitchFamily="34" charset="0"/>
                <a:ea typeface="ＭＳ Ｐゴシック" panose="020B0600070205080204" pitchFamily="34" charset="-128"/>
              </a:defRPr>
            </a:lvl9pPr>
          </a:lstStyle>
          <a:p>
            <a:pPr fontAlgn="base">
              <a:spcBef>
                <a:spcPct val="0"/>
              </a:spcBef>
              <a:spcAft>
                <a:spcPct val="0"/>
              </a:spcAft>
              <a:defRPr/>
            </a:pPr>
            <a:r>
              <a:rPr lang="en-US" sz="1100" dirty="0">
                <a:solidFill>
                  <a:prstClr val="black"/>
                </a:solidFill>
                <a:latin typeface="Calibri Light"/>
                <a:cs typeface="ＭＳ Ｐゴシック" charset="0"/>
              </a:rPr>
              <a:t>If the rule is challenged in court, a judge can prevent enforcement with an injunction and may eventually strike down the rule</a:t>
            </a:r>
          </a:p>
        </p:txBody>
      </p:sp>
      <p:sp>
        <p:nvSpPr>
          <p:cNvPr id="177" name="Rectangle 53"/>
          <p:cNvSpPr>
            <a:spLocks noChangeArrowheads="1"/>
          </p:cNvSpPr>
          <p:nvPr/>
        </p:nvSpPr>
        <p:spPr bwMode="auto">
          <a:xfrm>
            <a:off x="4089401" y="5680076"/>
            <a:ext cx="4695825" cy="600075"/>
          </a:xfrm>
          <a:prstGeom prst="rect">
            <a:avLst/>
          </a:prstGeom>
          <a:solidFill>
            <a:srgbClr val="E8DCBC"/>
          </a:solidFill>
          <a:ln>
            <a:noFill/>
          </a:ln>
        </p:spPr>
        <p:txBody>
          <a:bodyPr>
            <a:spAutoFit/>
          </a:bodyPr>
          <a:lstStyle/>
          <a:p>
            <a:pPr fontAlgn="base">
              <a:spcBef>
                <a:spcPct val="0"/>
              </a:spcBef>
              <a:spcAft>
                <a:spcPct val="0"/>
              </a:spcAft>
              <a:defRPr/>
            </a:pPr>
            <a:r>
              <a:rPr lang="en-US" sz="1100" b="1" dirty="0">
                <a:solidFill>
                  <a:srgbClr val="000000"/>
                </a:solidFill>
                <a:latin typeface="Georgia"/>
                <a:ea typeface="ＭＳ Ｐゴシック" charset="0"/>
                <a:cs typeface="ＭＳ Ｐゴシック" charset="0"/>
              </a:rPr>
              <a:t>Note</a:t>
            </a:r>
          </a:p>
          <a:p>
            <a:pPr fontAlgn="base">
              <a:spcBef>
                <a:spcPct val="0"/>
              </a:spcBef>
              <a:spcAft>
                <a:spcPct val="0"/>
              </a:spcAft>
              <a:defRPr/>
            </a:pPr>
            <a:r>
              <a:rPr lang="en-US" sz="1100" dirty="0">
                <a:solidFill>
                  <a:srgbClr val="000000"/>
                </a:solidFill>
                <a:latin typeface="Calibri Light" charset="0"/>
                <a:ea typeface="ＭＳ Ｐゴシック" charset="0"/>
                <a:cs typeface="ＭＳ Ｐゴシック" charset="0"/>
              </a:rPr>
              <a:t>The public comment period is the main obstacle to finalizing a rule; comments from knowledgeable insiders can significantly alter or eliminate the rule</a:t>
            </a:r>
          </a:p>
        </p:txBody>
      </p:sp>
      <p:sp>
        <p:nvSpPr>
          <p:cNvPr id="2" name="Slide Number Placeholder 1"/>
          <p:cNvSpPr>
            <a:spLocks noGrp="1"/>
          </p:cNvSpPr>
          <p:nvPr>
            <p:ph type="sldNum" sz="quarter" idx="10"/>
          </p:nvPr>
        </p:nvSpPr>
        <p:spPr/>
        <p:txBody>
          <a:bodyPr/>
          <a:lstStyle/>
          <a:p>
            <a:pPr eaLnBrk="0" fontAlgn="base" hangingPunct="0">
              <a:spcBef>
                <a:spcPct val="0"/>
              </a:spcBef>
              <a:spcAft>
                <a:spcPct val="0"/>
              </a:spcAft>
              <a:defRPr/>
            </a:pPr>
            <a:fld id="{CF63D1AA-A191-D249-943C-70548A6C11B9}" type="slidenum">
              <a:rPr lang="en-US" altLang="en-US"/>
              <a:pPr eaLnBrk="0" fontAlgn="base" hangingPunct="0">
                <a:spcBef>
                  <a:spcPct val="0"/>
                </a:spcBef>
                <a:spcAft>
                  <a:spcPct val="0"/>
                </a:spcAft>
                <a:defRPr/>
              </a:pPr>
              <a:t>7</a:t>
            </a:fld>
            <a:endParaRPr lang="en-US" altLang="en-US"/>
          </a:p>
        </p:txBody>
      </p:sp>
      <p:pic>
        <p:nvPicPr>
          <p:cNvPr id="97" name="Picture 16">
            <a:extLst>
              <a:ext uri="{FF2B5EF4-FFF2-40B4-BE49-F238E27FC236}">
                <a16:creationId xmlns:a16="http://schemas.microsoft.com/office/drawing/2014/main" id="{E2DE65DE-711A-44F7-AC3E-6057D1D0C59B}"/>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bwMode="auto">
          <a:xfrm>
            <a:off x="208813" y="87327"/>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610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1506539" y="649288"/>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sp>
        <p:nvSpPr>
          <p:cNvPr id="7171" name="Title 1"/>
          <p:cNvSpPr>
            <a:spLocks noGrp="1"/>
          </p:cNvSpPr>
          <p:nvPr>
            <p:ph type="title"/>
          </p:nvPr>
        </p:nvSpPr>
        <p:spPr>
          <a:xfrm>
            <a:off x="304800" y="1421606"/>
            <a:ext cx="11582400" cy="854075"/>
          </a:xfrm>
        </p:spPr>
        <p:txBody>
          <a:bodyPr/>
          <a:lstStyle/>
          <a:p>
            <a:pPr algn="ctr" eaLnBrk="1" hangingPunct="1"/>
            <a:r>
              <a:rPr lang="en-US" altLang="en-US" sz="1600" dirty="0">
                <a:solidFill>
                  <a:schemeClr val="bg2">
                    <a:lumMod val="50000"/>
                  </a:schemeClr>
                </a:solidFill>
                <a:latin typeface="Georgia" charset="0"/>
                <a:ea typeface="MS PGothic" charset="-128"/>
              </a:rPr>
              <a:t>Different processes for passing legislation, regulation, but same force of law</a:t>
            </a:r>
          </a:p>
        </p:txBody>
      </p:sp>
      <p:sp>
        <p:nvSpPr>
          <p:cNvPr id="15" name="Text Placeholder 18"/>
          <p:cNvSpPr txBox="1">
            <a:spLocks/>
          </p:cNvSpPr>
          <p:nvPr/>
        </p:nvSpPr>
        <p:spPr bwMode="auto">
          <a:xfrm>
            <a:off x="1524000" y="6207125"/>
            <a:ext cx="9144000" cy="374650"/>
          </a:xfrm>
          <a:prstGeom prst="rect">
            <a:avLst/>
          </a:prstGeom>
          <a:noFill/>
          <a:ln>
            <a:noFill/>
          </a:ln>
        </p:spPr>
        <p:txBody>
          <a:bodyPr anchor="b"/>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ＭＳ Ｐゴシック"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ＭＳ Ｐゴシック"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ＭＳ Ｐゴシック"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ＭＳ Ｐゴシック"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ＭＳ Ｐゴシック"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defRPr/>
            </a:pPr>
            <a:r>
              <a:rPr lang="en-US" sz="1000" i="1" dirty="0">
                <a:solidFill>
                  <a:prstClr val="black">
                    <a:lumMod val="65000"/>
                    <a:lumOff val="35000"/>
                  </a:prstClr>
                </a:solidFill>
                <a:latin typeface="Calibri Light"/>
                <a:ea typeface="MS PGothic" panose="020B0600070205080204" pitchFamily="34" charset="-128"/>
              </a:rPr>
              <a:t>Source: Federal Register, 2013; Scales by The Noun Project; ICF Consulting; Office of Information and Regulatory Affairs, OMB, 2013.</a:t>
            </a:r>
          </a:p>
        </p:txBody>
      </p:sp>
      <p:sp>
        <p:nvSpPr>
          <p:cNvPr id="7173" name="Rectangle 14"/>
          <p:cNvSpPr>
            <a:spLocks noChangeArrowheads="1"/>
          </p:cNvSpPr>
          <p:nvPr/>
        </p:nvSpPr>
        <p:spPr bwMode="auto">
          <a:xfrm>
            <a:off x="1084414" y="772251"/>
            <a:ext cx="99882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811213">
              <a:lnSpc>
                <a:spcPct val="90000"/>
              </a:lnSpc>
              <a:spcBef>
                <a:spcPts val="1000"/>
              </a:spcBef>
              <a:buFont typeface="Arial" charset="0"/>
              <a:buChar char="•"/>
              <a:defRPr sz="2800">
                <a:solidFill>
                  <a:schemeClr val="tx1"/>
                </a:solidFill>
                <a:latin typeface="Georgia" charset="0"/>
                <a:ea typeface="MS PGothic" charset="-128"/>
              </a:defRPr>
            </a:lvl1pPr>
            <a:lvl2pPr marL="742950" indent="-285750" defTabSz="811213">
              <a:lnSpc>
                <a:spcPct val="90000"/>
              </a:lnSpc>
              <a:spcBef>
                <a:spcPts val="500"/>
              </a:spcBef>
              <a:buFont typeface="Arial" charset="0"/>
              <a:buChar char="•"/>
              <a:defRPr sz="2400">
                <a:solidFill>
                  <a:schemeClr val="tx1"/>
                </a:solidFill>
                <a:latin typeface="Georgia" charset="0"/>
                <a:ea typeface="MS PGothic" charset="-128"/>
              </a:defRPr>
            </a:lvl2pPr>
            <a:lvl3pPr marL="1143000" indent="-228600" defTabSz="811213">
              <a:lnSpc>
                <a:spcPct val="90000"/>
              </a:lnSpc>
              <a:spcBef>
                <a:spcPts val="500"/>
              </a:spcBef>
              <a:buFont typeface="Arial" charset="0"/>
              <a:buChar char="•"/>
              <a:defRPr sz="2000">
                <a:solidFill>
                  <a:schemeClr val="tx1"/>
                </a:solidFill>
                <a:latin typeface="Georgia" charset="0"/>
                <a:ea typeface="MS PGothic" charset="-128"/>
              </a:defRPr>
            </a:lvl3pPr>
            <a:lvl4pPr marL="1600200" indent="-228600" defTabSz="811213">
              <a:lnSpc>
                <a:spcPct val="90000"/>
              </a:lnSpc>
              <a:spcBef>
                <a:spcPts val="500"/>
              </a:spcBef>
              <a:buFont typeface="Arial" charset="0"/>
              <a:buChar char="•"/>
              <a:defRPr>
                <a:solidFill>
                  <a:schemeClr val="tx1"/>
                </a:solidFill>
                <a:latin typeface="Georgia" charset="0"/>
                <a:ea typeface="MS PGothic" charset="-128"/>
              </a:defRPr>
            </a:lvl4pPr>
            <a:lvl5pPr marL="2057400" indent="-228600" defTabSz="811213">
              <a:lnSpc>
                <a:spcPct val="90000"/>
              </a:lnSpc>
              <a:spcBef>
                <a:spcPts val="500"/>
              </a:spcBef>
              <a:buFont typeface="Arial" charset="0"/>
              <a:buChar char="•"/>
              <a:defRPr>
                <a:solidFill>
                  <a:schemeClr val="tx1"/>
                </a:solidFill>
                <a:latin typeface="Georgia" charset="0"/>
                <a:ea typeface="MS PGothic" charset="-128"/>
              </a:defRPr>
            </a:lvl5pPr>
            <a:lvl6pPr marL="2514600" indent="-228600" defTabSz="811213"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defTabSz="811213"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defTabSz="811213"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defTabSz="811213"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algn="ctr" eaLnBrk="0" fontAlgn="base" hangingPunct="0">
              <a:lnSpc>
                <a:spcPct val="100000"/>
              </a:lnSpc>
              <a:spcBef>
                <a:spcPct val="0"/>
              </a:spcBef>
              <a:spcAft>
                <a:spcPct val="0"/>
              </a:spcAft>
              <a:buNone/>
            </a:pPr>
            <a:r>
              <a:rPr lang="en-US" altLang="en-US" sz="3200" b="1" dirty="0"/>
              <a:t>Differences between legislation and regulation</a:t>
            </a:r>
          </a:p>
        </p:txBody>
      </p:sp>
      <p:sp>
        <p:nvSpPr>
          <p:cNvPr id="55" name="Content Placeholder 17"/>
          <p:cNvSpPr txBox="1">
            <a:spLocks/>
          </p:cNvSpPr>
          <p:nvPr/>
        </p:nvSpPr>
        <p:spPr bwMode="auto">
          <a:xfrm>
            <a:off x="1524000" y="6626226"/>
            <a:ext cx="4572000" cy="231775"/>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ＭＳ Ｐゴシック"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ＭＳ Ｐゴシック"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ＭＳ Ｐゴシック"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ＭＳ Ｐゴシック"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ＭＳ Ｐゴシック"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sz="1000" dirty="0">
                <a:solidFill>
                  <a:prstClr val="black">
                    <a:lumMod val="65000"/>
                    <a:lumOff val="35000"/>
                  </a:prstClr>
                </a:solidFill>
                <a:latin typeface="Calibri Light"/>
                <a:ea typeface="MS PGothic" panose="020B0600070205080204" pitchFamily="34" charset="-128"/>
              </a:rPr>
              <a:t>January 6, 2016  |  Katharine Conlon and Owen Minott</a:t>
            </a:r>
          </a:p>
        </p:txBody>
      </p:sp>
      <p:graphicFrame>
        <p:nvGraphicFramePr>
          <p:cNvPr id="56" name="Table 55"/>
          <p:cNvGraphicFramePr>
            <a:graphicFrameLocks noGrp="1"/>
          </p:cNvGraphicFramePr>
          <p:nvPr>
            <p:extLst>
              <p:ext uri="{D42A27DB-BD31-4B8C-83A1-F6EECF244321}">
                <p14:modId xmlns:p14="http://schemas.microsoft.com/office/powerpoint/2010/main" val="1781724181"/>
              </p:ext>
            </p:extLst>
          </p:nvPr>
        </p:nvGraphicFramePr>
        <p:xfrm>
          <a:off x="1524000" y="2411414"/>
          <a:ext cx="8915400" cy="3796005"/>
        </p:xfrm>
        <a:graphic>
          <a:graphicData uri="http://schemas.openxmlformats.org/drawingml/2006/table">
            <a:tbl>
              <a:tblPr>
                <a:solidFill>
                  <a:srgbClr val="E8DCBC"/>
                </a:solidFill>
              </a:tblPr>
              <a:tblGrid>
                <a:gridCol w="1004888">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465262">
                  <a:extLst>
                    <a:ext uri="{9D8B030D-6E8A-4147-A177-3AD203B41FA5}">
                      <a16:colId xmlns:a16="http://schemas.microsoft.com/office/drawing/2014/main" val="20002"/>
                    </a:ext>
                  </a:extLst>
                </a:gridCol>
                <a:gridCol w="1614488">
                  <a:extLst>
                    <a:ext uri="{9D8B030D-6E8A-4147-A177-3AD203B41FA5}">
                      <a16:colId xmlns:a16="http://schemas.microsoft.com/office/drawing/2014/main" val="20003"/>
                    </a:ext>
                  </a:extLst>
                </a:gridCol>
                <a:gridCol w="1552575">
                  <a:extLst>
                    <a:ext uri="{9D8B030D-6E8A-4147-A177-3AD203B41FA5}">
                      <a16:colId xmlns:a16="http://schemas.microsoft.com/office/drawing/2014/main" val="20004"/>
                    </a:ext>
                  </a:extLst>
                </a:gridCol>
                <a:gridCol w="1652587">
                  <a:extLst>
                    <a:ext uri="{9D8B030D-6E8A-4147-A177-3AD203B41FA5}">
                      <a16:colId xmlns:a16="http://schemas.microsoft.com/office/drawing/2014/main" val="20005"/>
                    </a:ext>
                  </a:extLst>
                </a:gridCol>
              </a:tblGrid>
              <a:tr h="427038">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ctr" defTabSz="342900" rtl="0" eaLnBrk="1" fontAlgn="base" latinLnBrk="0" hangingPunct="1">
                        <a:lnSpc>
                          <a:spcPct val="100000"/>
                        </a:lnSpc>
                        <a:spcBef>
                          <a:spcPct val="0"/>
                        </a:spcBef>
                        <a:spcAft>
                          <a:spcPct val="0"/>
                        </a:spcAft>
                        <a:buClrTx/>
                        <a:buSzTx/>
                        <a:buFontTx/>
                        <a:buNone/>
                        <a:tabLst/>
                      </a:pPr>
                      <a:endParaRPr kumimoji="0" lang="en-US" altLang="en-US" sz="1100" b="1" i="0" u="none" strike="noStrike" cap="none" normalizeH="0" baseline="0">
                        <a:ln>
                          <a:noFill/>
                        </a:ln>
                        <a:solidFill>
                          <a:srgbClr val="FFFFFF"/>
                        </a:solidFill>
                        <a:effectLst/>
                        <a:latin typeface="Calibri Light" charset="0"/>
                        <a:ea typeface="MS PGothic" charset="-128"/>
                      </a:endParaRPr>
                    </a:p>
                  </a:txBody>
                  <a:tcPr marL="91485" marR="91485" marT="45707" marB="45707" horzOverflow="overflow">
                    <a:lnL>
                      <a:noFill/>
                    </a:lnL>
                    <a:lnR>
                      <a:noFill/>
                    </a:lnR>
                    <a:lnT>
                      <a:noFill/>
                    </a:lnT>
                    <a:lnB>
                      <a:noFill/>
                    </a:lnB>
                    <a:lnTlToBr>
                      <a:noFill/>
                    </a:lnTlToBr>
                    <a:lnBlToTr>
                      <a:noFill/>
                    </a:lnBlToTr>
                    <a:solidFill>
                      <a:schemeClr val="bg1"/>
                    </a:solidFill>
                  </a:tcPr>
                </a:tc>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ctr" defTabSz="342900" rtl="0" eaLnBrk="1" fontAlgn="base"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Calibri Light" charset="0"/>
                        <a:ea typeface="MS PGothic" charset="-128"/>
                      </a:endParaRPr>
                    </a:p>
                    <a:p>
                      <a:pPr marL="0" marR="0" lvl="0" indent="0" algn="ctr" defTabSz="3429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Light" charset="0"/>
                          <a:ea typeface="MS PGothic" charset="-128"/>
                        </a:rPr>
                        <a:t>Introduced by…</a:t>
                      </a:r>
                    </a:p>
                  </a:txBody>
                  <a:tcPr marL="91485" marR="91485" marT="45707" marB="45707" anchor="b"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ctr" defTabSz="3429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Light" charset="0"/>
                          <a:ea typeface="MS PGothic" charset="-128"/>
                        </a:rPr>
                        <a:t>Altered by…</a:t>
                      </a:r>
                    </a:p>
                  </a:txBody>
                  <a:tcPr marL="91485" marR="91485" marT="45707" marB="45707" anchor="b"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ctr" defTabSz="3429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Light" charset="0"/>
                          <a:ea typeface="MS PGothic" charset="-128"/>
                        </a:rPr>
                        <a:t>Can be stopped by…</a:t>
                      </a:r>
                    </a:p>
                  </a:txBody>
                  <a:tcPr marL="91485" marR="91485" marT="45707" marB="45707" anchor="b"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ctr" defTabSz="3429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Light" charset="0"/>
                          <a:ea typeface="MS PGothic" charset="-128"/>
                        </a:rPr>
                        <a:t>Finalized when…</a:t>
                      </a:r>
                    </a:p>
                  </a:txBody>
                  <a:tcPr marL="91485" marR="91485" marT="45707" marB="45707" anchor="b"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ctr" defTabSz="3429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Light" charset="0"/>
                          <a:ea typeface="MS PGothic" charset="-128"/>
                        </a:rPr>
                        <a:t>Has the effect of…</a:t>
                      </a:r>
                    </a:p>
                  </a:txBody>
                  <a:tcPr marL="91485" marR="91485" marT="45707" marB="45707" anchor="b"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433513">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r" defTabSz="3429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a:ln>
                            <a:noFill/>
                          </a:ln>
                          <a:solidFill>
                            <a:schemeClr val="tx1"/>
                          </a:solidFill>
                          <a:effectLst/>
                          <a:latin typeface="Calibri Light" charset="0"/>
                          <a:ea typeface="MS PGothic" charset="-128"/>
                        </a:rPr>
                        <a:t>Legislation</a:t>
                      </a:r>
                    </a:p>
                  </a:txBody>
                  <a:tcPr marL="91485" marR="91485" marT="45707" marB="45707"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l" defTabSz="3429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chemeClr val="tx1"/>
                          </a:solidFill>
                          <a:effectLst/>
                          <a:latin typeface="Calibri Light" charset="0"/>
                          <a:ea typeface="MS PGothic" charset="-128"/>
                        </a:rPr>
                        <a:t>Lawmakers</a:t>
                      </a:r>
                    </a:p>
                    <a:p>
                      <a:pPr marL="0" marR="0" lvl="0" indent="0" algn="l" defTabSz="3429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Light" charset="0"/>
                          <a:ea typeface="MS PGothic" charset="-128"/>
                        </a:rPr>
                        <a:t>Any senator or congressperson can introduce legislation</a:t>
                      </a:r>
                    </a:p>
                  </a:txBody>
                  <a:tcPr marL="91485" marR="91485" marT="45707" marB="45707"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FEAEC"/>
                    </a:solidFill>
                  </a:tcPr>
                </a:tc>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l" defTabSz="3429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chemeClr val="tx1"/>
                          </a:solidFill>
                          <a:effectLst/>
                          <a:latin typeface="Calibri Light" charset="0"/>
                          <a:ea typeface="MS PGothic" charset="-128"/>
                        </a:rPr>
                        <a:t>Congress</a:t>
                      </a:r>
                    </a:p>
                    <a:p>
                      <a:pPr marL="0" marR="0" lvl="0" indent="0" algn="l" defTabSz="3429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Light" charset="0"/>
                          <a:ea typeface="MS PGothic" charset="-128"/>
                        </a:rPr>
                        <a:t>Committees in either chamber can alter proposed legislation through the amendment process</a:t>
                      </a:r>
                    </a:p>
                  </a:txBody>
                  <a:tcPr marL="91485" marR="91485" marT="45707" marB="45707"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FEAEC"/>
                    </a:solidFill>
                  </a:tcPr>
                </a:tc>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l" defTabSz="3429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a:ln>
                            <a:noFill/>
                          </a:ln>
                          <a:solidFill>
                            <a:schemeClr val="tx1"/>
                          </a:solidFill>
                          <a:effectLst/>
                          <a:latin typeface="Calibri Light" charset="0"/>
                          <a:ea typeface="MS PGothic" charset="-128"/>
                        </a:rPr>
                        <a:t>Stalling/Failing in Congress</a:t>
                      </a:r>
                    </a:p>
                    <a:p>
                      <a:pPr marL="0" marR="0" lvl="0" indent="0" algn="l" defTabSz="3429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Light" charset="0"/>
                          <a:ea typeface="MS PGothic" charset="-128"/>
                        </a:rPr>
                        <a:t>Legislation may be stopped if it stalls in the committee phase, fails a vote or cloture motion, is vetoed, or is not brought up by the other chamber</a:t>
                      </a:r>
                    </a:p>
                  </a:txBody>
                  <a:tcPr marL="91485" marR="91485" marT="45707" marB="45707"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FEAEC"/>
                    </a:solidFill>
                  </a:tcPr>
                </a:tc>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l" defTabSz="3429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a:ln>
                            <a:noFill/>
                          </a:ln>
                          <a:solidFill>
                            <a:schemeClr val="tx1"/>
                          </a:solidFill>
                          <a:effectLst/>
                          <a:latin typeface="Calibri Light" charset="0"/>
                          <a:ea typeface="MS PGothic" charset="-128"/>
                        </a:rPr>
                        <a:t>Signed by President or Congress Overrides Veto</a:t>
                      </a:r>
                    </a:p>
                    <a:p>
                      <a:pPr marL="0" marR="0" lvl="0" indent="0" algn="l" defTabSz="3429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Light" charset="0"/>
                          <a:ea typeface="MS PGothic" charset="-128"/>
                        </a:rPr>
                        <a:t>The president can sign the bill into law, or Congress can override a presidential veto by two- thirds majorities in both chambers</a:t>
                      </a:r>
                    </a:p>
                  </a:txBody>
                  <a:tcPr marL="91485" marR="91485" marT="45707" marB="45707"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FEAEC"/>
                    </a:solidFill>
                  </a:tcPr>
                </a:tc>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l" defTabSz="3429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a:ln>
                            <a:noFill/>
                          </a:ln>
                          <a:solidFill>
                            <a:schemeClr val="tx1"/>
                          </a:solidFill>
                          <a:effectLst/>
                          <a:latin typeface="Calibri Light" charset="0"/>
                          <a:ea typeface="MS PGothic" charset="-128"/>
                        </a:rPr>
                        <a:t>Law</a:t>
                      </a:r>
                    </a:p>
                    <a:p>
                      <a:pPr marL="0" marR="0" lvl="0" indent="0" algn="l" defTabSz="3429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Light" charset="0"/>
                          <a:ea typeface="MS PGothic" charset="-128"/>
                        </a:rPr>
                        <a:t>Finalized legislation has the binding force of law</a:t>
                      </a:r>
                    </a:p>
                  </a:txBody>
                  <a:tcPr marL="91485" marR="91485" marT="45707" marB="45707"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FEAEC"/>
                    </a:solidFill>
                  </a:tcPr>
                </a:tc>
                <a:extLst>
                  <a:ext uri="{0D108BD9-81ED-4DB2-BD59-A6C34878D82A}">
                    <a16:rowId xmlns:a16="http://schemas.microsoft.com/office/drawing/2014/main" val="10001"/>
                  </a:ext>
                </a:extLst>
              </a:tr>
              <a:tr h="1935163">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r" defTabSz="3429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a:ln>
                            <a:noFill/>
                          </a:ln>
                          <a:solidFill>
                            <a:schemeClr val="tx1"/>
                          </a:solidFill>
                          <a:effectLst/>
                          <a:latin typeface="Calibri Light" charset="0"/>
                          <a:ea typeface="MS PGothic" charset="-128"/>
                        </a:rPr>
                        <a:t>Regulation</a:t>
                      </a:r>
                    </a:p>
                  </a:txBody>
                  <a:tcPr marL="91485" marR="91485" marT="45707" marB="45707"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solidFill>
                  </a:tcPr>
                </a:tc>
                <a:tc>
                  <a:txBody>
                    <a:bodyPr/>
                    <a:lstStyle>
                      <a:lvl1pPr defTabSz="457200">
                        <a:lnSpc>
                          <a:spcPct val="90000"/>
                        </a:lnSpc>
                        <a:spcBef>
                          <a:spcPts val="1000"/>
                        </a:spcBef>
                        <a:buFont typeface="Arial" charset="0"/>
                        <a:defRPr sz="2400">
                          <a:solidFill>
                            <a:schemeClr val="tx1"/>
                          </a:solidFill>
                          <a:latin typeface="Georgia" charset="0"/>
                          <a:ea typeface="MS PGothic" charset="-128"/>
                        </a:defRPr>
                      </a:lvl1pPr>
                      <a:lvl2pPr marL="742950" indent="-285750" defTabSz="457200">
                        <a:lnSpc>
                          <a:spcPct val="90000"/>
                        </a:lnSpc>
                        <a:spcBef>
                          <a:spcPts val="500"/>
                        </a:spcBef>
                        <a:buFont typeface="Arial" charset="0"/>
                        <a:defRPr sz="2000">
                          <a:solidFill>
                            <a:schemeClr val="tx1"/>
                          </a:solidFill>
                          <a:latin typeface="Georgia" charset="0"/>
                          <a:ea typeface="MS PGothic" charset="-128"/>
                        </a:defRPr>
                      </a:lvl2pPr>
                      <a:lvl3pPr marL="1143000" indent="-228600" defTabSz="457200">
                        <a:lnSpc>
                          <a:spcPct val="90000"/>
                        </a:lnSpc>
                        <a:spcBef>
                          <a:spcPts val="500"/>
                        </a:spcBef>
                        <a:buFont typeface="Arial" charset="0"/>
                        <a:defRPr>
                          <a:solidFill>
                            <a:schemeClr val="tx1"/>
                          </a:solidFill>
                          <a:latin typeface="Georgia" charset="0"/>
                          <a:ea typeface="MS PGothic" charset="-128"/>
                        </a:defRPr>
                      </a:lvl3pPr>
                      <a:lvl4pPr marL="1600200" indent="-228600" defTabSz="457200">
                        <a:lnSpc>
                          <a:spcPct val="90000"/>
                        </a:lnSpc>
                        <a:spcBef>
                          <a:spcPts val="500"/>
                        </a:spcBef>
                        <a:buFont typeface="Arial" charset="0"/>
                        <a:defRPr sz="1600">
                          <a:solidFill>
                            <a:schemeClr val="tx1"/>
                          </a:solidFill>
                          <a:latin typeface="Georgia" charset="0"/>
                          <a:ea typeface="MS PGothic" charset="-128"/>
                        </a:defRPr>
                      </a:lvl4pPr>
                      <a:lvl5pPr marL="2057400" indent="-228600" defTabSz="457200">
                        <a:lnSpc>
                          <a:spcPct val="90000"/>
                        </a:lnSpc>
                        <a:spcBef>
                          <a:spcPts val="500"/>
                        </a:spcBef>
                        <a:buFont typeface="Arial" charset="0"/>
                        <a:defRPr sz="1600">
                          <a:solidFill>
                            <a:schemeClr val="tx1"/>
                          </a:solidFill>
                          <a:latin typeface="Georgia" charset="0"/>
                          <a:ea typeface="MS PGothic" charset="-128"/>
                        </a:defRPr>
                      </a:lvl5pPr>
                      <a:lvl6pPr marL="2514600" indent="-228600" defTabSz="4572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4572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4572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4572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a:ln>
                            <a:noFill/>
                          </a:ln>
                          <a:solidFill>
                            <a:schemeClr val="tx1"/>
                          </a:solidFill>
                          <a:effectLst/>
                          <a:latin typeface="Calibri Light" charset="0"/>
                          <a:ea typeface="MS PGothic" charset="-128"/>
                        </a:rPr>
                        <a:t>Federal Agencies</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Light" charset="0"/>
                          <a:ea typeface="MS PGothic" charset="-128"/>
                        </a:rPr>
                        <a:t>A federal agency may draft a regulation after reviewing or finding ambiguity in a law and realizing a clarifying regulation is necessary; regulations must be based in laws already passed</a:t>
                      </a:r>
                    </a:p>
                  </a:txBody>
                  <a:tcPr marL="91485" marR="91485" marT="45707" marB="45707"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FEAEC"/>
                    </a:solidFill>
                  </a:tcPr>
                </a:tc>
                <a:tc>
                  <a:txBody>
                    <a:bodyPr/>
                    <a:lstStyle>
                      <a:lvl1pPr defTabSz="457200">
                        <a:lnSpc>
                          <a:spcPct val="90000"/>
                        </a:lnSpc>
                        <a:spcBef>
                          <a:spcPts val="1000"/>
                        </a:spcBef>
                        <a:buFont typeface="Arial" charset="0"/>
                        <a:defRPr sz="2400">
                          <a:solidFill>
                            <a:schemeClr val="tx1"/>
                          </a:solidFill>
                          <a:latin typeface="Georgia" charset="0"/>
                          <a:ea typeface="MS PGothic" charset="-128"/>
                        </a:defRPr>
                      </a:lvl1pPr>
                      <a:lvl2pPr marL="742950" indent="-285750" defTabSz="457200">
                        <a:lnSpc>
                          <a:spcPct val="90000"/>
                        </a:lnSpc>
                        <a:spcBef>
                          <a:spcPts val="500"/>
                        </a:spcBef>
                        <a:buFont typeface="Arial" charset="0"/>
                        <a:defRPr sz="2000">
                          <a:solidFill>
                            <a:schemeClr val="tx1"/>
                          </a:solidFill>
                          <a:latin typeface="Georgia" charset="0"/>
                          <a:ea typeface="MS PGothic" charset="-128"/>
                        </a:defRPr>
                      </a:lvl2pPr>
                      <a:lvl3pPr marL="1143000" indent="-228600" defTabSz="457200">
                        <a:lnSpc>
                          <a:spcPct val="90000"/>
                        </a:lnSpc>
                        <a:spcBef>
                          <a:spcPts val="500"/>
                        </a:spcBef>
                        <a:buFont typeface="Arial" charset="0"/>
                        <a:defRPr>
                          <a:solidFill>
                            <a:schemeClr val="tx1"/>
                          </a:solidFill>
                          <a:latin typeface="Georgia" charset="0"/>
                          <a:ea typeface="MS PGothic" charset="-128"/>
                        </a:defRPr>
                      </a:lvl3pPr>
                      <a:lvl4pPr marL="1600200" indent="-228600" defTabSz="457200">
                        <a:lnSpc>
                          <a:spcPct val="90000"/>
                        </a:lnSpc>
                        <a:spcBef>
                          <a:spcPts val="500"/>
                        </a:spcBef>
                        <a:buFont typeface="Arial" charset="0"/>
                        <a:defRPr sz="1600">
                          <a:solidFill>
                            <a:schemeClr val="tx1"/>
                          </a:solidFill>
                          <a:latin typeface="Georgia" charset="0"/>
                          <a:ea typeface="MS PGothic" charset="-128"/>
                        </a:defRPr>
                      </a:lvl4pPr>
                      <a:lvl5pPr marL="2057400" indent="-228600" defTabSz="457200">
                        <a:lnSpc>
                          <a:spcPct val="90000"/>
                        </a:lnSpc>
                        <a:spcBef>
                          <a:spcPts val="500"/>
                        </a:spcBef>
                        <a:buFont typeface="Arial" charset="0"/>
                        <a:defRPr sz="1600">
                          <a:solidFill>
                            <a:schemeClr val="tx1"/>
                          </a:solidFill>
                          <a:latin typeface="Georgia" charset="0"/>
                          <a:ea typeface="MS PGothic" charset="-128"/>
                        </a:defRPr>
                      </a:lvl5pPr>
                      <a:lvl6pPr marL="2514600" indent="-228600" defTabSz="4572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4572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4572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4572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a:ln>
                            <a:noFill/>
                          </a:ln>
                          <a:solidFill>
                            <a:schemeClr val="tx1"/>
                          </a:solidFill>
                          <a:effectLst/>
                          <a:latin typeface="Calibri Light" charset="0"/>
                          <a:ea typeface="MS PGothic" charset="-128"/>
                        </a:rPr>
                        <a:t>The Public</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Light" charset="0"/>
                          <a:ea typeface="MS PGothic" charset="-128"/>
                        </a:rPr>
                        <a:t>The public and interested parties may attempt to change a proposed regulation by submitting comments, which require consideration and response by the agency</a:t>
                      </a:r>
                    </a:p>
                  </a:txBody>
                  <a:tcPr marL="91485" marR="91485" marT="45707" marB="45707"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FEAEC"/>
                    </a:solidFill>
                  </a:tcPr>
                </a:tc>
                <a:tc>
                  <a:txBody>
                    <a:bodyPr/>
                    <a:lstStyle>
                      <a:lvl1pPr defTabSz="457200">
                        <a:lnSpc>
                          <a:spcPct val="90000"/>
                        </a:lnSpc>
                        <a:spcBef>
                          <a:spcPts val="1000"/>
                        </a:spcBef>
                        <a:buFont typeface="Arial" charset="0"/>
                        <a:defRPr sz="2400">
                          <a:solidFill>
                            <a:schemeClr val="tx1"/>
                          </a:solidFill>
                          <a:latin typeface="Georgia" charset="0"/>
                          <a:ea typeface="MS PGothic" charset="-128"/>
                        </a:defRPr>
                      </a:lvl1pPr>
                      <a:lvl2pPr marL="742950" indent="-285750" defTabSz="457200">
                        <a:lnSpc>
                          <a:spcPct val="90000"/>
                        </a:lnSpc>
                        <a:spcBef>
                          <a:spcPts val="500"/>
                        </a:spcBef>
                        <a:buFont typeface="Arial" charset="0"/>
                        <a:defRPr sz="2000">
                          <a:solidFill>
                            <a:schemeClr val="tx1"/>
                          </a:solidFill>
                          <a:latin typeface="Georgia" charset="0"/>
                          <a:ea typeface="MS PGothic" charset="-128"/>
                        </a:defRPr>
                      </a:lvl2pPr>
                      <a:lvl3pPr marL="1143000" indent="-228600" defTabSz="457200">
                        <a:lnSpc>
                          <a:spcPct val="90000"/>
                        </a:lnSpc>
                        <a:spcBef>
                          <a:spcPts val="500"/>
                        </a:spcBef>
                        <a:buFont typeface="Arial" charset="0"/>
                        <a:defRPr>
                          <a:solidFill>
                            <a:schemeClr val="tx1"/>
                          </a:solidFill>
                          <a:latin typeface="Georgia" charset="0"/>
                          <a:ea typeface="MS PGothic" charset="-128"/>
                        </a:defRPr>
                      </a:lvl3pPr>
                      <a:lvl4pPr marL="1600200" indent="-228600" defTabSz="457200">
                        <a:lnSpc>
                          <a:spcPct val="90000"/>
                        </a:lnSpc>
                        <a:spcBef>
                          <a:spcPts val="500"/>
                        </a:spcBef>
                        <a:buFont typeface="Arial" charset="0"/>
                        <a:defRPr sz="1600">
                          <a:solidFill>
                            <a:schemeClr val="tx1"/>
                          </a:solidFill>
                          <a:latin typeface="Georgia" charset="0"/>
                          <a:ea typeface="MS PGothic" charset="-128"/>
                        </a:defRPr>
                      </a:lvl4pPr>
                      <a:lvl5pPr marL="2057400" indent="-228600" defTabSz="457200">
                        <a:lnSpc>
                          <a:spcPct val="90000"/>
                        </a:lnSpc>
                        <a:spcBef>
                          <a:spcPts val="500"/>
                        </a:spcBef>
                        <a:buFont typeface="Arial" charset="0"/>
                        <a:defRPr sz="1600">
                          <a:solidFill>
                            <a:schemeClr val="tx1"/>
                          </a:solidFill>
                          <a:latin typeface="Georgia" charset="0"/>
                          <a:ea typeface="MS PGothic" charset="-128"/>
                        </a:defRPr>
                      </a:lvl5pPr>
                      <a:lvl6pPr marL="2514600" indent="-228600" defTabSz="4572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4572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4572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4572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a:ln>
                            <a:noFill/>
                          </a:ln>
                          <a:solidFill>
                            <a:schemeClr val="tx1"/>
                          </a:solidFill>
                          <a:effectLst/>
                          <a:latin typeface="Calibri Light" charset="0"/>
                          <a:ea typeface="MS PGothic" charset="-128"/>
                        </a:rPr>
                        <a:t>Congress/The Public</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Light" charset="0"/>
                          <a:ea typeface="MS PGothic" charset="-128"/>
                        </a:rPr>
                        <a:t>A proposed regulation may be stopped in its tracks by strong, nearly unanimous or very influential public comments, or a resolution of disapproval by Congress (which can be vetoed by the president)</a:t>
                      </a:r>
                    </a:p>
                  </a:txBody>
                  <a:tcPr marL="91485" marR="91485" marT="45707" marB="45707"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FEAEC"/>
                    </a:solidFill>
                  </a:tcPr>
                </a:tc>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l" defTabSz="3429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a:ln>
                            <a:noFill/>
                          </a:ln>
                          <a:solidFill>
                            <a:schemeClr val="tx1"/>
                          </a:solidFill>
                          <a:effectLst/>
                          <a:latin typeface="Calibri Light" charset="0"/>
                          <a:ea typeface="MS PGothic" charset="-128"/>
                        </a:rPr>
                        <a:t>Published</a:t>
                      </a:r>
                    </a:p>
                    <a:p>
                      <a:pPr marL="0" marR="0" lvl="0" indent="0" algn="l" defTabSz="3429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Light" charset="0"/>
                          <a:ea typeface="MS PGothic" charset="-128"/>
                        </a:rPr>
                        <a:t>A regulation becomes a rule when it is published into the Federal Register after final consideration of comments and adjustments</a:t>
                      </a:r>
                    </a:p>
                  </a:txBody>
                  <a:tcPr marL="91485" marR="91485" marT="45707" marB="45707"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FEAEC"/>
                    </a:solidFill>
                  </a:tcPr>
                </a:tc>
                <a:tc>
                  <a:txBody>
                    <a:bodyPr/>
                    <a:lstStyle>
                      <a:lvl1pPr defTabSz="342900">
                        <a:lnSpc>
                          <a:spcPct val="90000"/>
                        </a:lnSpc>
                        <a:spcBef>
                          <a:spcPts val="1000"/>
                        </a:spcBef>
                        <a:buFont typeface="Arial" charset="0"/>
                        <a:defRPr sz="2400">
                          <a:solidFill>
                            <a:schemeClr val="tx1"/>
                          </a:solidFill>
                          <a:latin typeface="Georgia" charset="0"/>
                          <a:ea typeface="MS PGothic" charset="-128"/>
                        </a:defRPr>
                      </a:lvl1pPr>
                      <a:lvl2pPr marL="742950" indent="-285750" defTabSz="342900">
                        <a:lnSpc>
                          <a:spcPct val="90000"/>
                        </a:lnSpc>
                        <a:spcBef>
                          <a:spcPts val="500"/>
                        </a:spcBef>
                        <a:buFont typeface="Arial" charset="0"/>
                        <a:defRPr sz="2000">
                          <a:solidFill>
                            <a:schemeClr val="tx1"/>
                          </a:solidFill>
                          <a:latin typeface="Georgia" charset="0"/>
                          <a:ea typeface="MS PGothic" charset="-128"/>
                        </a:defRPr>
                      </a:lvl2pPr>
                      <a:lvl3pPr marL="1143000" indent="-228600" defTabSz="342900">
                        <a:lnSpc>
                          <a:spcPct val="90000"/>
                        </a:lnSpc>
                        <a:spcBef>
                          <a:spcPts val="500"/>
                        </a:spcBef>
                        <a:buFont typeface="Arial" charset="0"/>
                        <a:defRPr>
                          <a:solidFill>
                            <a:schemeClr val="tx1"/>
                          </a:solidFill>
                          <a:latin typeface="Georgia" charset="0"/>
                          <a:ea typeface="MS PGothic" charset="-128"/>
                        </a:defRPr>
                      </a:lvl3pPr>
                      <a:lvl4pPr marL="1600200" indent="-228600" defTabSz="342900">
                        <a:lnSpc>
                          <a:spcPct val="90000"/>
                        </a:lnSpc>
                        <a:spcBef>
                          <a:spcPts val="500"/>
                        </a:spcBef>
                        <a:buFont typeface="Arial" charset="0"/>
                        <a:defRPr sz="1600">
                          <a:solidFill>
                            <a:schemeClr val="tx1"/>
                          </a:solidFill>
                          <a:latin typeface="Georgia" charset="0"/>
                          <a:ea typeface="MS PGothic" charset="-128"/>
                        </a:defRPr>
                      </a:lvl4pPr>
                      <a:lvl5pPr marL="2057400" indent="-228600" defTabSz="342900">
                        <a:lnSpc>
                          <a:spcPct val="90000"/>
                        </a:lnSpc>
                        <a:spcBef>
                          <a:spcPts val="500"/>
                        </a:spcBef>
                        <a:buFont typeface="Arial" charset="0"/>
                        <a:defRPr sz="1600">
                          <a:solidFill>
                            <a:schemeClr val="tx1"/>
                          </a:solidFill>
                          <a:latin typeface="Georgia" charset="0"/>
                          <a:ea typeface="MS PGothic" charset="-128"/>
                        </a:defRPr>
                      </a:lvl5pPr>
                      <a:lvl6pPr marL="25146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6pPr>
                      <a:lvl7pPr marL="29718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7pPr>
                      <a:lvl8pPr marL="34290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8pPr>
                      <a:lvl9pPr marL="3886200" indent="-228600" defTabSz="342900" eaLnBrk="0" fontAlgn="base" hangingPunct="0">
                        <a:lnSpc>
                          <a:spcPct val="90000"/>
                        </a:lnSpc>
                        <a:spcBef>
                          <a:spcPts val="500"/>
                        </a:spcBef>
                        <a:spcAft>
                          <a:spcPct val="0"/>
                        </a:spcAft>
                        <a:buFont typeface="Arial" charset="0"/>
                        <a:defRPr sz="1600">
                          <a:solidFill>
                            <a:schemeClr val="tx1"/>
                          </a:solidFill>
                          <a:latin typeface="Georgia" charset="0"/>
                          <a:ea typeface="MS PGothic" charset="-128"/>
                        </a:defRPr>
                      </a:lvl9pPr>
                    </a:lstStyle>
                    <a:p>
                      <a:pPr marL="0" marR="0" lvl="0" indent="0" algn="l" defTabSz="3429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chemeClr val="tx1"/>
                          </a:solidFill>
                          <a:effectLst/>
                          <a:latin typeface="Calibri Light" charset="0"/>
                          <a:ea typeface="MS PGothic" charset="-128"/>
                        </a:rPr>
                        <a:t>Law</a:t>
                      </a:r>
                    </a:p>
                    <a:p>
                      <a:pPr marL="0" marR="0" lvl="0" indent="0" algn="l" defTabSz="3429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Light" charset="0"/>
                          <a:ea typeface="MS PGothic" charset="-128"/>
                        </a:rPr>
                        <a:t>Exactly the same as legislation; a finalized regulation has the binding force of law</a:t>
                      </a:r>
                    </a:p>
                  </a:txBody>
                  <a:tcPr marL="91485" marR="91485" marT="45707" marB="45707"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FEAEC"/>
                    </a:solidFill>
                  </a:tcPr>
                </a:tc>
                <a:extLst>
                  <a:ext uri="{0D108BD9-81ED-4DB2-BD59-A6C34878D82A}">
                    <a16:rowId xmlns:a16="http://schemas.microsoft.com/office/drawing/2014/main" val="10002"/>
                  </a:ext>
                </a:extLst>
              </a:tr>
            </a:tbl>
          </a:graphicData>
        </a:graphic>
      </p:graphicFrame>
      <p:pic>
        <p:nvPicPr>
          <p:cNvPr id="7206" name="Picture 56"/>
          <p:cNvPicPr>
            <a:picLocks noChangeAspect="1"/>
          </p:cNvPicPr>
          <p:nvPr/>
        </p:nvPicPr>
        <p:blipFill>
          <a:blip r:embed="rId3" cstate="print">
            <a:grayscl/>
            <a:biLevel thresh="50000"/>
            <a:extLst>
              <a:ext uri="{28A0092B-C50C-407E-A947-70E740481C1C}">
                <a14:useLocalDpi xmlns:a14="http://schemas.microsoft.com/office/drawing/2010/main" val="0"/>
              </a:ext>
            </a:extLst>
          </a:blip>
          <a:srcRect/>
          <a:stretch>
            <a:fillRect/>
          </a:stretch>
        </p:blipFill>
        <p:spPr bwMode="auto">
          <a:xfrm>
            <a:off x="2903539" y="1960564"/>
            <a:ext cx="712787" cy="56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07" name="Picture 57"/>
          <p:cNvPicPr>
            <a:picLocks noChangeAspect="1"/>
          </p:cNvPicPr>
          <p:nvPr/>
        </p:nvPicPr>
        <p:blipFill>
          <a:blip r:embed="rId4" cstate="print">
            <a:grayscl/>
            <a:biLevel thresh="50000"/>
            <a:extLst>
              <a:ext uri="{28A0092B-C50C-407E-A947-70E740481C1C}">
                <a14:useLocalDpi xmlns:a14="http://schemas.microsoft.com/office/drawing/2010/main" val="0"/>
              </a:ext>
            </a:extLst>
          </a:blip>
          <a:srcRect/>
          <a:stretch>
            <a:fillRect/>
          </a:stretch>
        </p:blipFill>
        <p:spPr bwMode="auto">
          <a:xfrm>
            <a:off x="4483101" y="1993901"/>
            <a:ext cx="61912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08" name="Picture 58"/>
          <p:cNvPicPr>
            <a:picLocks noChangeAspect="1"/>
          </p:cNvPicPr>
          <p:nvPr/>
        </p:nvPicPr>
        <p:blipFill>
          <a:blip r:embed="rId5">
            <a:grayscl/>
            <a:biLevel thresh="50000"/>
            <a:extLst>
              <a:ext uri="{28A0092B-C50C-407E-A947-70E740481C1C}">
                <a14:useLocalDpi xmlns:a14="http://schemas.microsoft.com/office/drawing/2010/main" val="0"/>
              </a:ext>
            </a:extLst>
          </a:blip>
          <a:srcRect/>
          <a:stretch>
            <a:fillRect/>
          </a:stretch>
        </p:blipFill>
        <p:spPr bwMode="auto">
          <a:xfrm>
            <a:off x="9153525" y="1919289"/>
            <a:ext cx="712788"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09" name="Picture 59"/>
          <p:cNvPicPr>
            <a:picLocks noChangeAspect="1"/>
          </p:cNvPicPr>
          <p:nvPr/>
        </p:nvPicPr>
        <p:blipFill>
          <a:blip r:embed="rId6">
            <a:grayscl/>
            <a:biLevel thresh="50000"/>
            <a:extLst>
              <a:ext uri="{28A0092B-C50C-407E-A947-70E740481C1C}">
                <a14:useLocalDpi xmlns:a14="http://schemas.microsoft.com/office/drawing/2010/main" val="0"/>
              </a:ext>
            </a:extLst>
          </a:blip>
          <a:srcRect/>
          <a:stretch>
            <a:fillRect/>
          </a:stretch>
        </p:blipFill>
        <p:spPr bwMode="auto">
          <a:xfrm>
            <a:off x="7683500" y="1993901"/>
            <a:ext cx="4460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 name="Octagon 60"/>
          <p:cNvSpPr/>
          <p:nvPr/>
        </p:nvSpPr>
        <p:spPr>
          <a:xfrm>
            <a:off x="6078539" y="2000251"/>
            <a:ext cx="517525" cy="487363"/>
          </a:xfrm>
          <a:prstGeom prst="octagon">
            <a:avLst/>
          </a:prstGeom>
          <a:solidFill>
            <a:srgbClr val="D27770"/>
          </a:solidFill>
          <a:ln w="19050">
            <a:solidFill>
              <a:srgbClr val="2E3B4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0" fontAlgn="base" hangingPunct="0">
              <a:spcBef>
                <a:spcPct val="0"/>
              </a:spcBef>
              <a:spcAft>
                <a:spcPct val="0"/>
              </a:spcAft>
              <a:defRPr/>
            </a:pPr>
            <a:endParaRPr lang="en-US" sz="1200">
              <a:solidFill>
                <a:prstClr val="white"/>
              </a:solidFill>
              <a:latin typeface="Calibri Light"/>
            </a:endParaRPr>
          </a:p>
        </p:txBody>
      </p:sp>
      <p:sp>
        <p:nvSpPr>
          <p:cNvPr id="47" name="TextBox 12"/>
          <p:cNvSpPr txBox="1">
            <a:spLocks noChangeArrowheads="1"/>
          </p:cNvSpPr>
          <p:nvPr/>
        </p:nvSpPr>
        <p:spPr bwMode="auto">
          <a:xfrm>
            <a:off x="8620816" y="233364"/>
            <a:ext cx="2029723" cy="230832"/>
          </a:xfrm>
          <a:prstGeom prst="rect">
            <a:avLst/>
          </a:prstGeom>
          <a:noFill/>
          <a:ln>
            <a:noFill/>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a:lnSpc>
                <a:spcPct val="100000"/>
              </a:lnSpc>
              <a:spcBef>
                <a:spcPct val="0"/>
              </a:spcBef>
              <a:buNone/>
              <a:defRPr/>
            </a:pPr>
            <a:r>
              <a:rPr lang="en-US" altLang="en-US" sz="900" dirty="0">
                <a:solidFill>
                  <a:schemeClr val="bg2">
                    <a:lumMod val="25000"/>
                  </a:schemeClr>
                </a:solidFill>
              </a:rPr>
              <a:t>LEGISLATION AND REGULATION</a:t>
            </a:r>
          </a:p>
        </p:txBody>
      </p:sp>
      <p:sp>
        <p:nvSpPr>
          <p:cNvPr id="2" name="Slide Number Placeholder 1"/>
          <p:cNvSpPr>
            <a:spLocks noGrp="1"/>
          </p:cNvSpPr>
          <p:nvPr>
            <p:ph type="sldNum" sz="quarter" idx="10"/>
          </p:nvPr>
        </p:nvSpPr>
        <p:spPr/>
        <p:txBody>
          <a:bodyPr/>
          <a:lstStyle/>
          <a:p>
            <a:pPr eaLnBrk="0" fontAlgn="base" hangingPunct="0">
              <a:spcBef>
                <a:spcPct val="0"/>
              </a:spcBef>
              <a:spcAft>
                <a:spcPct val="0"/>
              </a:spcAft>
              <a:defRPr/>
            </a:pPr>
            <a:fld id="{F671F28E-843E-7D4B-9DCA-A8233BC4298C}" type="slidenum">
              <a:rPr lang="en-US" altLang="en-US"/>
              <a:pPr eaLnBrk="0" fontAlgn="base" hangingPunct="0">
                <a:spcBef>
                  <a:spcPct val="0"/>
                </a:spcBef>
                <a:spcAft>
                  <a:spcPct val="0"/>
                </a:spcAft>
                <a:defRPr/>
              </a:pPr>
              <a:t>8</a:t>
            </a:fld>
            <a:endParaRPr lang="en-US" altLang="en-US"/>
          </a:p>
        </p:txBody>
      </p:sp>
      <p:pic>
        <p:nvPicPr>
          <p:cNvPr id="16" name="Picture 16">
            <a:extLst>
              <a:ext uri="{FF2B5EF4-FFF2-40B4-BE49-F238E27FC236}">
                <a16:creationId xmlns:a16="http://schemas.microsoft.com/office/drawing/2014/main" id="{5447A0C7-6109-42D1-8E8F-4D439B64C5B2}"/>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bwMode="auto">
          <a:xfrm>
            <a:off x="189563" y="29383"/>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9069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 Placeholder 18">
            <a:extLst>
              <a:ext uri="{FF2B5EF4-FFF2-40B4-BE49-F238E27FC236}">
                <a16:creationId xmlns:a16="http://schemas.microsoft.com/office/drawing/2014/main" id="{B10AAE50-C92C-4D49-8FC5-393C8447E1F5}"/>
              </a:ext>
            </a:extLst>
          </p:cNvPr>
          <p:cNvSpPr txBox="1">
            <a:spLocks/>
          </p:cNvSpPr>
          <p:nvPr/>
        </p:nvSpPr>
        <p:spPr bwMode="auto">
          <a:xfrm>
            <a:off x="1524000" y="6207125"/>
            <a:ext cx="9144000" cy="37465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Georgia" panose="02040502050405020303" pitchFamily="18" charset="0"/>
                <a:ea typeface="MS PGothic" panose="020B0600070205080204" pitchFamily="34" charset="-128"/>
                <a:cs typeface="MS PGothic" charset="0"/>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Georgia" panose="02040502050405020303" pitchFamily="18" charset="0"/>
                <a:ea typeface="MS PGothic" panose="020B0600070205080204" pitchFamily="34" charset="-128"/>
                <a:cs typeface="MS PGothic" charset="0"/>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Georgia" panose="02040502050405020303" pitchFamily="18" charset="0"/>
                <a:ea typeface="MS PGothic" panose="020B0600070205080204" pitchFamily="34" charset="-128"/>
                <a:cs typeface="MS PGothic" charset="0"/>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Georgia" panose="02040502050405020303" pitchFamily="18" charset="0"/>
                <a:ea typeface="MS PGothic" panose="020B0600070205080204" pitchFamily="34" charset="-128"/>
                <a:cs typeface="MS PGothic" charset="0"/>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Georgia" panose="02040502050405020303" pitchFamily="18" charset="0"/>
                <a:ea typeface="MS PGothic" panose="020B0600070205080204" pitchFamily="34" charset="-128"/>
                <a:cs typeface="MS PGothic"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defRPr/>
            </a:pPr>
            <a:endParaRPr lang="en-US" sz="1000" i="1" dirty="0">
              <a:solidFill>
                <a:schemeClr val="tx1">
                  <a:lumMod val="65000"/>
                  <a:lumOff val="35000"/>
                </a:schemeClr>
              </a:solidFill>
              <a:latin typeface="+mn-lt"/>
              <a:cs typeface="ＭＳ Ｐゴシック" charset="0"/>
            </a:endParaRPr>
          </a:p>
          <a:p>
            <a:pPr marL="0" indent="0">
              <a:lnSpc>
                <a:spcPct val="100000"/>
              </a:lnSpc>
              <a:spcBef>
                <a:spcPts val="0"/>
              </a:spcBef>
              <a:buFont typeface="Arial" panose="020B0604020202020204" pitchFamily="34" charset="0"/>
              <a:buNone/>
              <a:defRPr/>
            </a:pPr>
            <a:r>
              <a:rPr lang="en-US" sz="1000" i="1" dirty="0">
                <a:solidFill>
                  <a:schemeClr val="tx1">
                    <a:lumMod val="65000"/>
                    <a:lumOff val="35000"/>
                  </a:schemeClr>
                </a:solidFill>
                <a:latin typeface="+mn-lt"/>
                <a:cs typeface="ＭＳ Ｐゴシック" charset="0"/>
              </a:rPr>
              <a:t>Source: National Journal Research, 2016. </a:t>
            </a:r>
          </a:p>
        </p:txBody>
      </p:sp>
      <p:sp>
        <p:nvSpPr>
          <p:cNvPr id="53" name="Freeform 52">
            <a:extLst>
              <a:ext uri="{FF2B5EF4-FFF2-40B4-BE49-F238E27FC236}">
                <a16:creationId xmlns:a16="http://schemas.microsoft.com/office/drawing/2014/main" id="{A97057B8-69D8-49AF-A2F0-E2CB665B9AD4}"/>
              </a:ext>
            </a:extLst>
          </p:cNvPr>
          <p:cNvSpPr>
            <a:spLocks/>
          </p:cNvSpPr>
          <p:nvPr/>
        </p:nvSpPr>
        <p:spPr bwMode="auto">
          <a:xfrm rot="10800000">
            <a:off x="4102101" y="1335089"/>
            <a:ext cx="2968625" cy="4986337"/>
          </a:xfrm>
          <a:custGeom>
            <a:avLst/>
            <a:gdLst>
              <a:gd name="T0" fmla="*/ 26042 w 1868129"/>
              <a:gd name="T1" fmla="*/ 97533 h 3351162"/>
              <a:gd name="T2" fmla="*/ 0 w 1868129"/>
              <a:gd name="T3" fmla="*/ 4986337 h 3351162"/>
              <a:gd name="T4" fmla="*/ 2968625 w 1868129"/>
              <a:gd name="T5" fmla="*/ 4961953 h 3351162"/>
              <a:gd name="T6" fmla="*/ 2968625 w 1868129"/>
              <a:gd name="T7" fmla="*/ 97533 h 3351162"/>
              <a:gd name="T8" fmla="*/ 2708219 w 1868129"/>
              <a:gd name="T9" fmla="*/ 256023 h 3351162"/>
              <a:gd name="T10" fmla="*/ 2434794 w 1868129"/>
              <a:gd name="T11" fmla="*/ 48766 h 3351162"/>
              <a:gd name="T12" fmla="*/ 2200429 w 1868129"/>
              <a:gd name="T13" fmla="*/ 170682 h 3351162"/>
              <a:gd name="T14" fmla="*/ 2018144 w 1868129"/>
              <a:gd name="T15" fmla="*/ 0 h 3351162"/>
              <a:gd name="T16" fmla="*/ 1692638 w 1868129"/>
              <a:gd name="T17" fmla="*/ 207257 h 3351162"/>
              <a:gd name="T18" fmla="*/ 1380152 w 1868129"/>
              <a:gd name="T19" fmla="*/ 0 h 3351162"/>
              <a:gd name="T20" fmla="*/ 1002563 w 1868129"/>
              <a:gd name="T21" fmla="*/ 182873 h 3351162"/>
              <a:gd name="T22" fmla="*/ 651015 w 1868129"/>
              <a:gd name="T23" fmla="*/ 0 h 3351162"/>
              <a:gd name="T24" fmla="*/ 390609 w 1868129"/>
              <a:gd name="T25" fmla="*/ 207257 h 3351162"/>
              <a:gd name="T26" fmla="*/ 26042 w 1868129"/>
              <a:gd name="T27" fmla="*/ 97533 h 33511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868129" h="3351162">
                <a:moveTo>
                  <a:pt x="16388" y="65549"/>
                </a:moveTo>
                <a:cubicBezTo>
                  <a:pt x="10925" y="1160753"/>
                  <a:pt x="0" y="3351162"/>
                  <a:pt x="0" y="3351162"/>
                </a:cubicBezTo>
                <a:lnTo>
                  <a:pt x="1868129" y="3334774"/>
                </a:lnTo>
                <a:lnTo>
                  <a:pt x="1868129" y="65549"/>
                </a:lnTo>
                <a:lnTo>
                  <a:pt x="1704258" y="172065"/>
                </a:lnTo>
                <a:lnTo>
                  <a:pt x="1532194" y="32774"/>
                </a:lnTo>
                <a:lnTo>
                  <a:pt x="1384710" y="114710"/>
                </a:lnTo>
                <a:lnTo>
                  <a:pt x="1270000" y="0"/>
                </a:lnTo>
                <a:lnTo>
                  <a:pt x="1065162" y="139291"/>
                </a:lnTo>
                <a:lnTo>
                  <a:pt x="868517" y="0"/>
                </a:lnTo>
                <a:lnTo>
                  <a:pt x="630904" y="122903"/>
                </a:lnTo>
                <a:lnTo>
                  <a:pt x="409678" y="0"/>
                </a:lnTo>
                <a:lnTo>
                  <a:pt x="245807" y="139291"/>
                </a:lnTo>
                <a:lnTo>
                  <a:pt x="16388" y="65549"/>
                </a:lnTo>
                <a:close/>
              </a:path>
            </a:pathLst>
          </a:custGeom>
          <a:solidFill>
            <a:schemeClr val="bg1"/>
          </a:solidFill>
          <a:ln w="9525" cap="flat" cmpd="sng">
            <a:solidFill>
              <a:schemeClr val="tx1"/>
            </a:solidFill>
            <a:prstDash val="solid"/>
            <a:round/>
            <a:headEnd type="none" w="med" len="med"/>
            <a:tailEnd type="none" w="med" len="med"/>
          </a:ln>
          <a:effectLst>
            <a:outerShdw blurRad="50800" dist="50800" dir="12420021" rotWithShape="0">
              <a:srgbClr val="000000">
                <a:alpha val="29999"/>
              </a:srgbClr>
            </a:outerShdw>
          </a:effectLst>
        </p:spPr>
        <p:txBody>
          <a:bodyPr anchor="ctr"/>
          <a:lstStyle/>
          <a:p>
            <a:endParaRPr lang="en-US"/>
          </a:p>
        </p:txBody>
      </p:sp>
      <p:sp>
        <p:nvSpPr>
          <p:cNvPr id="7171" name="Title 1">
            <a:extLst>
              <a:ext uri="{FF2B5EF4-FFF2-40B4-BE49-F238E27FC236}">
                <a16:creationId xmlns:a16="http://schemas.microsoft.com/office/drawing/2014/main" id="{54930091-6B95-4251-B782-C772526E15CE}"/>
              </a:ext>
            </a:extLst>
          </p:cNvPr>
          <p:cNvSpPr txBox="1">
            <a:spLocks/>
          </p:cNvSpPr>
          <p:nvPr/>
        </p:nvSpPr>
        <p:spPr bwMode="auto">
          <a:xfrm>
            <a:off x="1752600" y="833674"/>
            <a:ext cx="868680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Calibri Light" panose="020F0302020204030204" pitchFamily="34" charset="0"/>
                <a:ea typeface="MS PGothic" panose="020B0600070205080204" pitchFamily="34" charset="-128"/>
              </a:defRPr>
            </a:lvl1pPr>
            <a:lvl2pPr marL="742950" indent="-285750">
              <a:defRPr sz="2400">
                <a:solidFill>
                  <a:schemeClr val="tx1"/>
                </a:solidFill>
                <a:latin typeface="Calibri Light" panose="020F0302020204030204" pitchFamily="34" charset="0"/>
                <a:ea typeface="MS PGothic" panose="020B0600070205080204" pitchFamily="34" charset="-128"/>
              </a:defRPr>
            </a:lvl2pPr>
            <a:lvl3pPr marL="1143000" indent="-228600">
              <a:defRPr sz="2400">
                <a:solidFill>
                  <a:schemeClr val="tx1"/>
                </a:solidFill>
                <a:latin typeface="Calibri Light" panose="020F0302020204030204" pitchFamily="34" charset="0"/>
                <a:ea typeface="MS PGothic" panose="020B0600070205080204" pitchFamily="34" charset="-128"/>
              </a:defRPr>
            </a:lvl3pPr>
            <a:lvl4pPr marL="1600200" indent="-228600">
              <a:defRPr sz="2400">
                <a:solidFill>
                  <a:schemeClr val="tx1"/>
                </a:solidFill>
                <a:latin typeface="Calibri Light" panose="020F0302020204030204" pitchFamily="34" charset="0"/>
                <a:ea typeface="MS PGothic" panose="020B0600070205080204" pitchFamily="34" charset="-128"/>
              </a:defRPr>
            </a:lvl4pPr>
            <a:lvl5pPr marL="2057400" indent="-228600">
              <a:defRPr sz="2400">
                <a:solidFill>
                  <a:schemeClr val="tx1"/>
                </a:solidFill>
                <a:latin typeface="Calibri Light" panose="020F03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Light" panose="020F03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Light" panose="020F03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Light" panose="020F03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Light" panose="020F0302020204030204" pitchFamily="34" charset="0"/>
                <a:ea typeface="MS PGothic" panose="020B0600070205080204" pitchFamily="34" charset="-128"/>
              </a:defRPr>
            </a:lvl9pPr>
          </a:lstStyle>
          <a:p>
            <a:pPr>
              <a:lnSpc>
                <a:spcPct val="90000"/>
              </a:lnSpc>
            </a:pPr>
            <a:r>
              <a:rPr lang="en-US" altLang="en-US" sz="2200" b="1" dirty="0">
                <a:latin typeface="Georgia" panose="02040502050405020303" pitchFamily="18" charset="0"/>
              </a:rPr>
              <a:t>Track a Bill as it Moves Through the Legislative Process</a:t>
            </a:r>
          </a:p>
        </p:txBody>
      </p:sp>
      <p:sp>
        <p:nvSpPr>
          <p:cNvPr id="16" name="Content Placeholder 17">
            <a:extLst>
              <a:ext uri="{FF2B5EF4-FFF2-40B4-BE49-F238E27FC236}">
                <a16:creationId xmlns:a16="http://schemas.microsoft.com/office/drawing/2014/main" id="{82BE355B-2997-43D8-9CC7-84A5CB47C1AF}"/>
              </a:ext>
            </a:extLst>
          </p:cNvPr>
          <p:cNvSpPr txBox="1">
            <a:spLocks/>
          </p:cNvSpPr>
          <p:nvPr/>
        </p:nvSpPr>
        <p:spPr bwMode="auto">
          <a:xfrm>
            <a:off x="1524000" y="6626226"/>
            <a:ext cx="4572000" cy="231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Georgia" panose="02040502050405020303" pitchFamily="18" charset="0"/>
                <a:ea typeface="MS PGothic" panose="020B0600070205080204" pitchFamily="34" charset="-128"/>
                <a:cs typeface="MS PGothic" charset="0"/>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Georgia" panose="02040502050405020303" pitchFamily="18" charset="0"/>
                <a:ea typeface="MS PGothic" panose="020B0600070205080204" pitchFamily="34" charset="-128"/>
                <a:cs typeface="MS PGothic" charset="0"/>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Georgia" panose="02040502050405020303" pitchFamily="18" charset="0"/>
                <a:ea typeface="MS PGothic" panose="020B0600070205080204" pitchFamily="34" charset="-128"/>
                <a:cs typeface="MS PGothic" charset="0"/>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Georgia" panose="02040502050405020303" pitchFamily="18" charset="0"/>
                <a:ea typeface="MS PGothic" panose="020B0600070205080204" pitchFamily="34" charset="-128"/>
                <a:cs typeface="MS PGothic" charset="0"/>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Georgia" panose="02040502050405020303" pitchFamily="18" charset="0"/>
                <a:ea typeface="MS PGothic" panose="020B0600070205080204" pitchFamily="34" charset="-128"/>
                <a:cs typeface="MS PGothic"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sz="1000" dirty="0">
                <a:solidFill>
                  <a:schemeClr val="tx1">
                    <a:lumMod val="65000"/>
                    <a:lumOff val="35000"/>
                  </a:schemeClr>
                </a:solidFill>
                <a:latin typeface="+mn-lt"/>
                <a:cs typeface="ＭＳ Ｐゴシック" charset="0"/>
              </a:rPr>
              <a:t>March XX, 2016  |  Katharine Conlon</a:t>
            </a:r>
          </a:p>
        </p:txBody>
      </p:sp>
      <p:sp>
        <p:nvSpPr>
          <p:cNvPr id="18" name="Rectangle 17">
            <a:extLst>
              <a:ext uri="{FF2B5EF4-FFF2-40B4-BE49-F238E27FC236}">
                <a16:creationId xmlns:a16="http://schemas.microsoft.com/office/drawing/2014/main" id="{AA3F78ED-AD60-40AF-9672-F77F49ED121B}"/>
              </a:ext>
            </a:extLst>
          </p:cNvPr>
          <p:cNvSpPr/>
          <p:nvPr/>
        </p:nvSpPr>
        <p:spPr>
          <a:xfrm>
            <a:off x="1981200" y="1338264"/>
            <a:ext cx="1981200" cy="4795837"/>
          </a:xfrm>
          <a:prstGeom prst="rect">
            <a:avLst/>
          </a:prstGeom>
          <a:solidFill>
            <a:srgbClr val="E8DCBC"/>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r>
              <a:rPr lang="en-US" sz="1100" dirty="0">
                <a:solidFill>
                  <a:schemeClr val="tx1"/>
                </a:solidFill>
                <a:cs typeface="Copperplate"/>
              </a:rPr>
              <a:t>Name of Bill</a:t>
            </a:r>
          </a:p>
          <a:p>
            <a:pPr fontAlgn="auto">
              <a:spcBef>
                <a:spcPts val="0"/>
              </a:spcBef>
              <a:spcAft>
                <a:spcPts val="0"/>
              </a:spcAft>
              <a:defRPr/>
            </a:pPr>
            <a:r>
              <a:rPr lang="en-US" sz="1100" dirty="0">
                <a:solidFill>
                  <a:schemeClr val="tx1"/>
                </a:solidFill>
                <a:cs typeface="Copperplate"/>
              </a:rPr>
              <a:t>__________________________________________________</a:t>
            </a:r>
          </a:p>
          <a:p>
            <a:pPr fontAlgn="auto">
              <a:spcBef>
                <a:spcPts val="0"/>
              </a:spcBef>
              <a:spcAft>
                <a:spcPts val="0"/>
              </a:spcAft>
              <a:defRPr/>
            </a:pPr>
            <a:r>
              <a:rPr lang="en-US" sz="1100" dirty="0">
                <a:solidFill>
                  <a:schemeClr val="tx1"/>
                </a:solidFill>
                <a:cs typeface="Copperplate"/>
              </a:rPr>
              <a:t>_________________________</a:t>
            </a:r>
          </a:p>
          <a:p>
            <a:pPr fontAlgn="auto">
              <a:spcBef>
                <a:spcPts val="0"/>
              </a:spcBef>
              <a:spcAft>
                <a:spcPts val="0"/>
              </a:spcAft>
              <a:defRPr/>
            </a:pPr>
            <a:endParaRPr lang="en-US" sz="1100" dirty="0">
              <a:solidFill>
                <a:schemeClr val="tx1"/>
              </a:solidFill>
              <a:cs typeface="Copperplate"/>
            </a:endParaRPr>
          </a:p>
          <a:p>
            <a:pPr fontAlgn="auto">
              <a:spcBef>
                <a:spcPts val="0"/>
              </a:spcBef>
              <a:spcAft>
                <a:spcPts val="0"/>
              </a:spcAft>
              <a:defRPr/>
            </a:pPr>
            <a:r>
              <a:rPr lang="en-US" sz="1100" dirty="0">
                <a:solidFill>
                  <a:schemeClr val="tx1"/>
                </a:solidFill>
                <a:cs typeface="Copperplate"/>
              </a:rPr>
              <a:t>Summary: </a:t>
            </a:r>
          </a:p>
          <a:p>
            <a:pPr fontAlgn="auto">
              <a:spcBef>
                <a:spcPts val="0"/>
              </a:spcBef>
              <a:spcAft>
                <a:spcPts val="0"/>
              </a:spcAft>
              <a:defRPr/>
            </a:pPr>
            <a:r>
              <a:rPr lang="en-US" sz="1100" dirty="0">
                <a:solidFill>
                  <a:schemeClr val="tx1"/>
                </a:solidFill>
                <a:cs typeface="Copperplate"/>
              </a:rPr>
              <a:t>_________________________</a:t>
            </a:r>
          </a:p>
          <a:p>
            <a:pPr fontAlgn="auto">
              <a:spcBef>
                <a:spcPts val="0"/>
              </a:spcBef>
              <a:spcAft>
                <a:spcPts val="0"/>
              </a:spcAft>
              <a:defRPr/>
            </a:pPr>
            <a:r>
              <a:rPr lang="en-US" sz="1100" dirty="0">
                <a:solidFill>
                  <a:schemeClr val="tx1"/>
                </a:solidFill>
                <a:cs typeface="Copperplate"/>
              </a:rPr>
              <a:t>_________________________</a:t>
            </a:r>
          </a:p>
          <a:p>
            <a:pPr fontAlgn="auto">
              <a:spcBef>
                <a:spcPts val="0"/>
              </a:spcBef>
              <a:spcAft>
                <a:spcPts val="0"/>
              </a:spcAft>
              <a:defRPr/>
            </a:pPr>
            <a:r>
              <a:rPr lang="en-US" sz="1100" dirty="0">
                <a:solidFill>
                  <a:schemeClr val="tx1"/>
                </a:solidFill>
                <a:cs typeface="Copperplate"/>
              </a:rPr>
              <a:t>____________________________________________________________________________________________________</a:t>
            </a:r>
          </a:p>
          <a:p>
            <a:pPr fontAlgn="auto">
              <a:spcBef>
                <a:spcPts val="0"/>
              </a:spcBef>
              <a:spcAft>
                <a:spcPts val="0"/>
              </a:spcAft>
              <a:defRPr/>
            </a:pPr>
            <a:r>
              <a:rPr lang="en-US" sz="1100" dirty="0">
                <a:solidFill>
                  <a:schemeClr val="tx1"/>
                </a:solidFill>
                <a:cs typeface="Copperplate"/>
              </a:rPr>
              <a:t>Key Provisions for Our Group: __________________________________________________</a:t>
            </a:r>
          </a:p>
          <a:p>
            <a:pPr fontAlgn="auto">
              <a:spcBef>
                <a:spcPts val="0"/>
              </a:spcBef>
              <a:spcAft>
                <a:spcPts val="0"/>
              </a:spcAft>
              <a:defRPr/>
            </a:pPr>
            <a:r>
              <a:rPr lang="en-US" sz="1100" dirty="0">
                <a:solidFill>
                  <a:schemeClr val="tx1"/>
                </a:solidFill>
                <a:cs typeface="Copperplate"/>
              </a:rPr>
              <a:t>_________________________</a:t>
            </a:r>
          </a:p>
          <a:p>
            <a:pPr fontAlgn="auto">
              <a:spcBef>
                <a:spcPts val="0"/>
              </a:spcBef>
              <a:spcAft>
                <a:spcPts val="0"/>
              </a:spcAft>
              <a:defRPr/>
            </a:pPr>
            <a:r>
              <a:rPr lang="en-US" sz="1100" dirty="0">
                <a:solidFill>
                  <a:schemeClr val="tx1"/>
                </a:solidFill>
                <a:cs typeface="Copperplate"/>
              </a:rPr>
              <a:t>____________________________________________________________________________________________________</a:t>
            </a:r>
          </a:p>
          <a:p>
            <a:pPr fontAlgn="auto">
              <a:spcBef>
                <a:spcPts val="0"/>
              </a:spcBef>
              <a:spcAft>
                <a:spcPts val="0"/>
              </a:spcAft>
              <a:defRPr/>
            </a:pPr>
            <a:r>
              <a:rPr lang="en-US" sz="1100" dirty="0">
                <a:solidFill>
                  <a:schemeClr val="tx1"/>
                </a:solidFill>
                <a:cs typeface="Copperplate"/>
              </a:rPr>
              <a:t>_______________________________________________________________________________________________________________________________________________________________________________</a:t>
            </a:r>
          </a:p>
        </p:txBody>
      </p:sp>
      <p:graphicFrame>
        <p:nvGraphicFramePr>
          <p:cNvPr id="26" name="Table 25">
            <a:extLst>
              <a:ext uri="{FF2B5EF4-FFF2-40B4-BE49-F238E27FC236}">
                <a16:creationId xmlns:a16="http://schemas.microsoft.com/office/drawing/2014/main" id="{8E4397DB-8BCA-434C-83CE-61B602400CCF}"/>
              </a:ext>
            </a:extLst>
          </p:cNvPr>
          <p:cNvGraphicFramePr>
            <a:graphicFrameLocks noGrp="1"/>
          </p:cNvGraphicFramePr>
          <p:nvPr/>
        </p:nvGraphicFramePr>
        <p:xfrm>
          <a:off x="4167188" y="1611313"/>
          <a:ext cx="2851150" cy="3122609"/>
        </p:xfrm>
        <a:graphic>
          <a:graphicData uri="http://schemas.openxmlformats.org/drawingml/2006/table">
            <a:tbl>
              <a:tblPr>
                <a:tableStyleId>{5C22544A-7EE6-4342-B048-85BDC9FD1C3A}</a:tableStyleId>
              </a:tblPr>
              <a:tblGrid>
                <a:gridCol w="263183">
                  <a:extLst>
                    <a:ext uri="{9D8B030D-6E8A-4147-A177-3AD203B41FA5}">
                      <a16:colId xmlns:a16="http://schemas.microsoft.com/office/drawing/2014/main" val="20000"/>
                    </a:ext>
                  </a:extLst>
                </a:gridCol>
                <a:gridCol w="526367">
                  <a:extLst>
                    <a:ext uri="{9D8B030D-6E8A-4147-A177-3AD203B41FA5}">
                      <a16:colId xmlns:a16="http://schemas.microsoft.com/office/drawing/2014/main" val="20001"/>
                    </a:ext>
                  </a:extLst>
                </a:gridCol>
                <a:gridCol w="342270">
                  <a:extLst>
                    <a:ext uri="{9D8B030D-6E8A-4147-A177-3AD203B41FA5}">
                      <a16:colId xmlns:a16="http://schemas.microsoft.com/office/drawing/2014/main" val="20002"/>
                    </a:ext>
                  </a:extLst>
                </a:gridCol>
                <a:gridCol w="1719330">
                  <a:extLst>
                    <a:ext uri="{9D8B030D-6E8A-4147-A177-3AD203B41FA5}">
                      <a16:colId xmlns:a16="http://schemas.microsoft.com/office/drawing/2014/main" val="20003"/>
                    </a:ext>
                  </a:extLst>
                </a:gridCol>
              </a:tblGrid>
              <a:tr h="446087">
                <a:tc>
                  <a:txBody>
                    <a:bodyPr/>
                    <a:lstStyle/>
                    <a:p>
                      <a:pPr algn="ctr"/>
                      <a:r>
                        <a:rPr lang="en-US" sz="1200" dirty="0">
                          <a:solidFill>
                            <a:schemeClr val="tx1"/>
                          </a:solidFill>
                          <a:latin typeface="+mj-lt"/>
                          <a:sym typeface="Wingdings" panose="05000000000000000000" pitchFamily="2" charset="2"/>
                        </a:rPr>
                        <a:t></a:t>
                      </a:r>
                      <a:endParaRPr lang="en-US" sz="1200" dirty="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i="0" dirty="0">
                          <a:solidFill>
                            <a:schemeClr val="tx1"/>
                          </a:solidFill>
                          <a:latin typeface="+mn-lt"/>
                        </a:rPr>
                        <a:t>1.</a:t>
                      </a:r>
                    </a:p>
                  </a:txBody>
                  <a:tcPr marL="45721"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i="0" dirty="0">
                          <a:latin typeface="+mn-lt"/>
                        </a:rPr>
                        <a:t>Bill is introduced</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46087">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sym typeface="Wingdings" panose="05000000000000000000" pitchFamily="2" charset="2"/>
                        </a:rPr>
                        <a:t></a:t>
                      </a:r>
                      <a:endParaRPr lang="en-US" sz="1200" kern="1200" dirty="0">
                        <a:solidFill>
                          <a:schemeClr val="tx1"/>
                        </a:solidFill>
                        <a:latin typeface="+mn-lt"/>
                        <a:ea typeface="+mn-ea"/>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i="0" dirty="0">
                          <a:solidFill>
                            <a:schemeClr val="tx1"/>
                          </a:solidFill>
                          <a:latin typeface="+mn-lt"/>
                        </a:rPr>
                        <a:t>2.</a:t>
                      </a:r>
                    </a:p>
                  </a:txBody>
                  <a:tcPr marL="45721"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i="0" dirty="0">
                          <a:latin typeface="+mn-lt"/>
                        </a:rPr>
                        <a:t>Bill passes committee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46087">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sym typeface="Wingdings" panose="05000000000000000000" pitchFamily="2" charset="2"/>
                        </a:rPr>
                        <a:t></a:t>
                      </a:r>
                      <a:endParaRPr lang="en-US" sz="1200" kern="1200" dirty="0">
                        <a:solidFill>
                          <a:schemeClr val="tx1"/>
                        </a:solidFill>
                        <a:latin typeface="+mn-lt"/>
                        <a:ea typeface="+mn-ea"/>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i="0" dirty="0">
                          <a:solidFill>
                            <a:schemeClr val="tx1"/>
                          </a:solidFill>
                          <a:latin typeface="+mn-lt"/>
                        </a:rPr>
                        <a:t>3.</a:t>
                      </a:r>
                    </a:p>
                  </a:txBody>
                  <a:tcPr marL="45721"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i="0" dirty="0">
                          <a:latin typeface="+mn-lt"/>
                        </a:rPr>
                        <a:t>Bill passes subcommittee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46087">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sym typeface="Wingdings" panose="05000000000000000000" pitchFamily="2" charset="2"/>
                        </a:rPr>
                        <a:t></a:t>
                      </a:r>
                      <a:endParaRPr lang="en-US" sz="1200" kern="1200" dirty="0">
                        <a:solidFill>
                          <a:schemeClr val="tx1"/>
                        </a:solidFill>
                        <a:latin typeface="+mn-lt"/>
                        <a:ea typeface="+mn-ea"/>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i="0" dirty="0">
                          <a:solidFill>
                            <a:schemeClr val="tx1"/>
                          </a:solidFill>
                          <a:latin typeface="+mn-lt"/>
                        </a:rPr>
                        <a:t>4.</a:t>
                      </a:r>
                    </a:p>
                  </a:txBody>
                  <a:tcPr marL="45721"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i="0" dirty="0">
                          <a:latin typeface="+mn-lt"/>
                        </a:rPr>
                        <a:t>Bill placed on legislative calendar</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46087">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sym typeface="Wingdings" panose="05000000000000000000" pitchFamily="2" charset="2"/>
                        </a:rPr>
                        <a:t></a:t>
                      </a:r>
                      <a:endParaRPr lang="en-US" sz="1200" kern="1200" dirty="0">
                        <a:solidFill>
                          <a:schemeClr val="tx1"/>
                        </a:solidFill>
                        <a:latin typeface="+mn-lt"/>
                        <a:ea typeface="+mn-ea"/>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i="0" dirty="0">
                          <a:solidFill>
                            <a:schemeClr val="tx1"/>
                          </a:solidFill>
                          <a:latin typeface="+mn-lt"/>
                        </a:rPr>
                        <a:t>5.</a:t>
                      </a:r>
                    </a:p>
                  </a:txBody>
                  <a:tcPr marL="45721"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i="0" dirty="0">
                          <a:latin typeface="+mn-lt"/>
                        </a:rPr>
                        <a:t>Bill debated on House floor</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46087">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sym typeface="Wingdings" panose="05000000000000000000" pitchFamily="2" charset="2"/>
                        </a:rPr>
                        <a:t></a:t>
                      </a:r>
                      <a:endParaRPr lang="en-US" sz="1200" kern="1200" dirty="0">
                        <a:solidFill>
                          <a:schemeClr val="tx1"/>
                        </a:solidFill>
                        <a:latin typeface="+mn-lt"/>
                        <a:ea typeface="+mn-ea"/>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i="0" dirty="0">
                          <a:solidFill>
                            <a:schemeClr val="tx1"/>
                          </a:solidFill>
                          <a:latin typeface="+mn-lt"/>
                        </a:rPr>
                        <a:t>6.</a:t>
                      </a:r>
                    </a:p>
                  </a:txBody>
                  <a:tcPr marL="45721"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i="0" dirty="0">
                          <a:latin typeface="+mn-lt"/>
                        </a:rPr>
                        <a:t>Bill amended</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46087">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sym typeface="Wingdings" panose="05000000000000000000" pitchFamily="2" charset="2"/>
                        </a:rPr>
                        <a:t></a:t>
                      </a:r>
                      <a:endParaRPr lang="en-US" sz="1200" kern="1200" dirty="0">
                        <a:solidFill>
                          <a:schemeClr val="tx1"/>
                        </a:solidFill>
                        <a:latin typeface="+mn-lt"/>
                        <a:ea typeface="+mn-ea"/>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i="0" dirty="0">
                          <a:solidFill>
                            <a:schemeClr val="tx1"/>
                          </a:solidFill>
                          <a:latin typeface="+mn-lt"/>
                        </a:rPr>
                        <a:t>7.</a:t>
                      </a:r>
                    </a:p>
                  </a:txBody>
                  <a:tcPr marL="45721"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i="0" dirty="0">
                          <a:latin typeface="+mn-lt"/>
                        </a:rPr>
                        <a:t>Bill passes vote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sp>
        <p:nvSpPr>
          <p:cNvPr id="27" name="Freeform 26">
            <a:extLst>
              <a:ext uri="{FF2B5EF4-FFF2-40B4-BE49-F238E27FC236}">
                <a16:creationId xmlns:a16="http://schemas.microsoft.com/office/drawing/2014/main" id="{50B3A347-3CC4-473B-ACA9-75272EA7DB4D}"/>
              </a:ext>
            </a:extLst>
          </p:cNvPr>
          <p:cNvSpPr>
            <a:spLocks/>
          </p:cNvSpPr>
          <p:nvPr/>
        </p:nvSpPr>
        <p:spPr bwMode="auto">
          <a:xfrm rot="10800000">
            <a:off x="7239001" y="1338264"/>
            <a:ext cx="2968625" cy="4986337"/>
          </a:xfrm>
          <a:custGeom>
            <a:avLst/>
            <a:gdLst>
              <a:gd name="T0" fmla="*/ 26042 w 1868129"/>
              <a:gd name="T1" fmla="*/ 97533 h 3351162"/>
              <a:gd name="T2" fmla="*/ 0 w 1868129"/>
              <a:gd name="T3" fmla="*/ 4986337 h 3351162"/>
              <a:gd name="T4" fmla="*/ 2968625 w 1868129"/>
              <a:gd name="T5" fmla="*/ 4961953 h 3351162"/>
              <a:gd name="T6" fmla="*/ 2968625 w 1868129"/>
              <a:gd name="T7" fmla="*/ 97533 h 3351162"/>
              <a:gd name="T8" fmla="*/ 2708219 w 1868129"/>
              <a:gd name="T9" fmla="*/ 256023 h 3351162"/>
              <a:gd name="T10" fmla="*/ 2434794 w 1868129"/>
              <a:gd name="T11" fmla="*/ 48766 h 3351162"/>
              <a:gd name="T12" fmla="*/ 2200429 w 1868129"/>
              <a:gd name="T13" fmla="*/ 170682 h 3351162"/>
              <a:gd name="T14" fmla="*/ 2018144 w 1868129"/>
              <a:gd name="T15" fmla="*/ 0 h 3351162"/>
              <a:gd name="T16" fmla="*/ 1692638 w 1868129"/>
              <a:gd name="T17" fmla="*/ 207257 h 3351162"/>
              <a:gd name="T18" fmla="*/ 1380152 w 1868129"/>
              <a:gd name="T19" fmla="*/ 0 h 3351162"/>
              <a:gd name="T20" fmla="*/ 1002563 w 1868129"/>
              <a:gd name="T21" fmla="*/ 182873 h 3351162"/>
              <a:gd name="T22" fmla="*/ 651015 w 1868129"/>
              <a:gd name="T23" fmla="*/ 0 h 3351162"/>
              <a:gd name="T24" fmla="*/ 390609 w 1868129"/>
              <a:gd name="T25" fmla="*/ 207257 h 3351162"/>
              <a:gd name="T26" fmla="*/ 26042 w 1868129"/>
              <a:gd name="T27" fmla="*/ 97533 h 33511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868129" h="3351162">
                <a:moveTo>
                  <a:pt x="16388" y="65549"/>
                </a:moveTo>
                <a:cubicBezTo>
                  <a:pt x="10925" y="1160753"/>
                  <a:pt x="0" y="3351162"/>
                  <a:pt x="0" y="3351162"/>
                </a:cubicBezTo>
                <a:lnTo>
                  <a:pt x="1868129" y="3334774"/>
                </a:lnTo>
                <a:lnTo>
                  <a:pt x="1868129" y="65549"/>
                </a:lnTo>
                <a:lnTo>
                  <a:pt x="1704258" y="172065"/>
                </a:lnTo>
                <a:lnTo>
                  <a:pt x="1532194" y="32774"/>
                </a:lnTo>
                <a:lnTo>
                  <a:pt x="1384710" y="114710"/>
                </a:lnTo>
                <a:lnTo>
                  <a:pt x="1270000" y="0"/>
                </a:lnTo>
                <a:lnTo>
                  <a:pt x="1065162" y="139291"/>
                </a:lnTo>
                <a:lnTo>
                  <a:pt x="868517" y="0"/>
                </a:lnTo>
                <a:lnTo>
                  <a:pt x="630904" y="122903"/>
                </a:lnTo>
                <a:lnTo>
                  <a:pt x="409678" y="0"/>
                </a:lnTo>
                <a:lnTo>
                  <a:pt x="245807" y="139291"/>
                </a:lnTo>
                <a:lnTo>
                  <a:pt x="16388" y="65549"/>
                </a:lnTo>
                <a:close/>
              </a:path>
            </a:pathLst>
          </a:custGeom>
          <a:solidFill>
            <a:schemeClr val="bg1"/>
          </a:solidFill>
          <a:ln w="9525" cap="flat" cmpd="sng">
            <a:solidFill>
              <a:schemeClr val="tx1"/>
            </a:solidFill>
            <a:prstDash val="solid"/>
            <a:round/>
            <a:headEnd type="none" w="med" len="med"/>
            <a:tailEnd type="none" w="med" len="med"/>
          </a:ln>
          <a:effectLst>
            <a:outerShdw blurRad="50800" dist="50800" dir="12420021" rotWithShape="0">
              <a:srgbClr val="000000">
                <a:alpha val="29999"/>
              </a:srgbClr>
            </a:outerShdw>
          </a:effectLst>
        </p:spPr>
        <p:txBody>
          <a:bodyPr anchor="ctr"/>
          <a:lstStyle/>
          <a:p>
            <a:endParaRPr lang="en-US"/>
          </a:p>
        </p:txBody>
      </p:sp>
      <p:sp>
        <p:nvSpPr>
          <p:cNvPr id="28" name="TextBox 27">
            <a:extLst>
              <a:ext uri="{FF2B5EF4-FFF2-40B4-BE49-F238E27FC236}">
                <a16:creationId xmlns:a16="http://schemas.microsoft.com/office/drawing/2014/main" id="{050E287E-E759-4E0E-9D9A-08225AB828F3}"/>
              </a:ext>
            </a:extLst>
          </p:cNvPr>
          <p:cNvSpPr txBox="1"/>
          <p:nvPr/>
        </p:nvSpPr>
        <p:spPr>
          <a:xfrm>
            <a:off x="7239001" y="1414464"/>
            <a:ext cx="2970213" cy="261937"/>
          </a:xfrm>
          <a:prstGeom prst="rect">
            <a:avLst/>
          </a:prstGeom>
          <a:noFill/>
        </p:spPr>
        <p:txBody>
          <a:bodyPr wrap="square">
            <a:spAutoFit/>
          </a:bodyPr>
          <a:lstStyle/>
          <a:p>
            <a:pPr algn="ctr" fontAlgn="auto">
              <a:spcBef>
                <a:spcPts val="0"/>
              </a:spcBef>
              <a:spcAft>
                <a:spcPts val="0"/>
              </a:spcAft>
              <a:defRPr/>
            </a:pPr>
            <a:r>
              <a:rPr lang="en-US" sz="1100" b="1" dirty="0">
                <a:latin typeface="+mj-lt"/>
                <a:ea typeface="+mn-ea"/>
                <a:cs typeface="Copperplate"/>
              </a:rPr>
              <a:t>Senate</a:t>
            </a:r>
          </a:p>
        </p:txBody>
      </p:sp>
      <p:sp>
        <p:nvSpPr>
          <p:cNvPr id="29" name="TextBox 28">
            <a:extLst>
              <a:ext uri="{FF2B5EF4-FFF2-40B4-BE49-F238E27FC236}">
                <a16:creationId xmlns:a16="http://schemas.microsoft.com/office/drawing/2014/main" id="{533BE1FF-957E-4F20-8445-CF027FB8BFDA}"/>
              </a:ext>
            </a:extLst>
          </p:cNvPr>
          <p:cNvSpPr txBox="1"/>
          <p:nvPr/>
        </p:nvSpPr>
        <p:spPr>
          <a:xfrm>
            <a:off x="4114801" y="1417638"/>
            <a:ext cx="2970213" cy="260350"/>
          </a:xfrm>
          <a:prstGeom prst="rect">
            <a:avLst/>
          </a:prstGeom>
          <a:noFill/>
        </p:spPr>
        <p:txBody>
          <a:bodyPr wrap="square">
            <a:spAutoFit/>
          </a:bodyPr>
          <a:lstStyle/>
          <a:p>
            <a:pPr algn="ctr" fontAlgn="auto">
              <a:spcBef>
                <a:spcPts val="0"/>
              </a:spcBef>
              <a:spcAft>
                <a:spcPts val="0"/>
              </a:spcAft>
              <a:defRPr/>
            </a:pPr>
            <a:r>
              <a:rPr lang="en-US" sz="1100" b="1" dirty="0">
                <a:latin typeface="+mj-lt"/>
                <a:ea typeface="+mn-ea"/>
                <a:cs typeface="Copperplate"/>
              </a:rPr>
              <a:t>House</a:t>
            </a:r>
            <a:endParaRPr lang="en-US" sz="1100" dirty="0">
              <a:latin typeface="+mj-lt"/>
              <a:ea typeface="+mn-ea"/>
              <a:cs typeface="Copperplate"/>
            </a:endParaRPr>
          </a:p>
        </p:txBody>
      </p:sp>
      <p:graphicFrame>
        <p:nvGraphicFramePr>
          <p:cNvPr id="7216" name="Chart 17">
            <a:extLst>
              <a:ext uri="{FF2B5EF4-FFF2-40B4-BE49-F238E27FC236}">
                <a16:creationId xmlns:a16="http://schemas.microsoft.com/office/drawing/2014/main" id="{E6C22A4A-9430-4E38-AD9E-1E8ED5AD62B9}"/>
              </a:ext>
            </a:extLst>
          </p:cNvPr>
          <p:cNvGraphicFramePr>
            <a:graphicFrameLocks/>
          </p:cNvGraphicFramePr>
          <p:nvPr/>
        </p:nvGraphicFramePr>
        <p:xfrm>
          <a:off x="4343400" y="4386263"/>
          <a:ext cx="609600" cy="381000"/>
        </p:xfrm>
        <a:graphic>
          <a:graphicData uri="http://schemas.openxmlformats.org/presentationml/2006/ole">
            <mc:AlternateContent xmlns:mc="http://schemas.openxmlformats.org/markup-compatibility/2006">
              <mc:Choice xmlns:v="urn:schemas-microsoft-com:vml" Requires="v">
                <p:oleObj name="Chart" r:id="rId3" imgW="1499746" imgH="1036410" progId="Excel.Chart.8">
                  <p:embed/>
                </p:oleObj>
              </mc:Choice>
              <mc:Fallback>
                <p:oleObj name="Chart" r:id="rId3" imgW="1499746" imgH="1036410" progId="Excel.Chart.8">
                  <p:embed/>
                  <p:pic>
                    <p:nvPicPr>
                      <p:cNvPr id="7216" name="Chart 17">
                        <a:extLst>
                          <a:ext uri="{FF2B5EF4-FFF2-40B4-BE49-F238E27FC236}">
                            <a16:creationId xmlns:a16="http://schemas.microsoft.com/office/drawing/2014/main" id="{E6C22A4A-9430-4E38-AD9E-1E8ED5AD62B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3400" y="4386263"/>
                        <a:ext cx="6096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1" name="Rectangle 30">
            <a:extLst>
              <a:ext uri="{FF2B5EF4-FFF2-40B4-BE49-F238E27FC236}">
                <a16:creationId xmlns:a16="http://schemas.microsoft.com/office/drawing/2014/main" id="{06F4DD12-3949-4A7D-A7AE-E9945C9A9F70}"/>
              </a:ext>
            </a:extLst>
          </p:cNvPr>
          <p:cNvSpPr/>
          <p:nvPr/>
        </p:nvSpPr>
        <p:spPr>
          <a:xfrm>
            <a:off x="4343400" y="4876800"/>
            <a:ext cx="2514600" cy="1066800"/>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100"/>
          </a:p>
        </p:txBody>
      </p:sp>
      <p:sp>
        <p:nvSpPr>
          <p:cNvPr id="32" name="TextBox 31">
            <a:extLst>
              <a:ext uri="{FF2B5EF4-FFF2-40B4-BE49-F238E27FC236}">
                <a16:creationId xmlns:a16="http://schemas.microsoft.com/office/drawing/2014/main" id="{DA642A68-6F26-4FCB-A3BF-49E34691F78D}"/>
              </a:ext>
            </a:extLst>
          </p:cNvPr>
          <p:cNvSpPr txBox="1"/>
          <p:nvPr/>
        </p:nvSpPr>
        <p:spPr>
          <a:xfrm>
            <a:off x="4343400" y="4878389"/>
            <a:ext cx="2514600" cy="1108075"/>
          </a:xfrm>
          <a:prstGeom prst="rect">
            <a:avLst/>
          </a:prstGeom>
          <a:solidFill>
            <a:srgbClr val="E8DCBC"/>
          </a:solidFill>
        </p:spPr>
        <p:txBody>
          <a:bodyPr wrap="square">
            <a:spAutoFit/>
          </a:bodyPr>
          <a:lstStyle/>
          <a:p>
            <a:pPr fontAlgn="auto">
              <a:spcBef>
                <a:spcPts val="0"/>
              </a:spcBef>
              <a:spcAft>
                <a:spcPts val="0"/>
              </a:spcAft>
              <a:defRPr/>
            </a:pPr>
            <a:r>
              <a:rPr lang="en-US" sz="1100" dirty="0">
                <a:latin typeface="+mn-lt"/>
                <a:ea typeface="+mn-ea"/>
                <a:cs typeface="Copperplate"/>
              </a:rPr>
              <a:t>Related Bills:</a:t>
            </a:r>
          </a:p>
          <a:p>
            <a:pPr marL="171450" indent="-171450" fontAlgn="auto">
              <a:spcBef>
                <a:spcPts val="0"/>
              </a:spcBef>
              <a:spcAft>
                <a:spcPts val="0"/>
              </a:spcAft>
              <a:buFont typeface="Arial"/>
              <a:buChar char="•"/>
              <a:defRPr/>
            </a:pPr>
            <a:endParaRPr lang="en-US" sz="1100" i="1" dirty="0">
              <a:latin typeface="+mn-lt"/>
              <a:ea typeface="+mn-ea"/>
              <a:cs typeface="Copperplate"/>
            </a:endParaRPr>
          </a:p>
          <a:p>
            <a:pPr marL="171450" indent="-171450" fontAlgn="auto">
              <a:spcBef>
                <a:spcPts val="0"/>
              </a:spcBef>
              <a:spcAft>
                <a:spcPts val="0"/>
              </a:spcAft>
              <a:buFont typeface="Arial"/>
              <a:buChar char="•"/>
              <a:defRPr/>
            </a:pPr>
            <a:r>
              <a:rPr lang="en-US" sz="1100" i="1" dirty="0">
                <a:latin typeface="+mn-lt"/>
                <a:ea typeface="+mn-ea"/>
                <a:cs typeface="Copperplate"/>
              </a:rPr>
              <a:t>H.R. ___:  ___________________</a:t>
            </a:r>
          </a:p>
          <a:p>
            <a:pPr marL="171450" indent="-171450" fontAlgn="auto">
              <a:spcBef>
                <a:spcPts val="0"/>
              </a:spcBef>
              <a:spcAft>
                <a:spcPts val="0"/>
              </a:spcAft>
              <a:buFont typeface="Arial"/>
              <a:buChar char="•"/>
              <a:defRPr/>
            </a:pPr>
            <a:r>
              <a:rPr lang="en-US" sz="1100" i="1" dirty="0">
                <a:latin typeface="+mn-lt"/>
                <a:ea typeface="MS PGothic" charset="0"/>
                <a:cs typeface="Copperplate"/>
              </a:rPr>
              <a:t>H.R. ___:  ___________________</a:t>
            </a:r>
          </a:p>
          <a:p>
            <a:pPr marL="171450" indent="-171450" fontAlgn="auto">
              <a:spcBef>
                <a:spcPts val="0"/>
              </a:spcBef>
              <a:spcAft>
                <a:spcPts val="0"/>
              </a:spcAft>
              <a:buFont typeface="Arial"/>
              <a:buChar char="•"/>
              <a:defRPr/>
            </a:pPr>
            <a:endParaRPr lang="en-US" sz="1100" b="1" i="1" dirty="0">
              <a:latin typeface="+mn-lt"/>
              <a:ea typeface="+mn-ea"/>
              <a:cs typeface="Copperplate"/>
            </a:endParaRPr>
          </a:p>
          <a:p>
            <a:pPr fontAlgn="auto">
              <a:spcBef>
                <a:spcPts val="0"/>
              </a:spcBef>
              <a:spcAft>
                <a:spcPts val="0"/>
              </a:spcAft>
              <a:defRPr/>
            </a:pPr>
            <a:endParaRPr lang="en-US" sz="1100" i="1" dirty="0">
              <a:latin typeface="+mn-lt"/>
              <a:ea typeface="+mn-ea"/>
              <a:cs typeface="Copperplate"/>
            </a:endParaRPr>
          </a:p>
        </p:txBody>
      </p:sp>
      <p:sp>
        <p:nvSpPr>
          <p:cNvPr id="33" name="Rectangle 32">
            <a:extLst>
              <a:ext uri="{FF2B5EF4-FFF2-40B4-BE49-F238E27FC236}">
                <a16:creationId xmlns:a16="http://schemas.microsoft.com/office/drawing/2014/main" id="{99273793-F3E9-4C54-88B1-754B3C8DCE4D}"/>
              </a:ext>
            </a:extLst>
          </p:cNvPr>
          <p:cNvSpPr/>
          <p:nvPr/>
        </p:nvSpPr>
        <p:spPr>
          <a:xfrm>
            <a:off x="7467600" y="4876800"/>
            <a:ext cx="2514600" cy="1066800"/>
          </a:xfrm>
          <a:prstGeom prst="rect">
            <a:avLst/>
          </a:prstGeom>
          <a:solidFill>
            <a:srgbClr val="E8DCBC"/>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100"/>
          </a:p>
        </p:txBody>
      </p:sp>
      <p:sp>
        <p:nvSpPr>
          <p:cNvPr id="34" name="TextBox 33">
            <a:extLst>
              <a:ext uri="{FF2B5EF4-FFF2-40B4-BE49-F238E27FC236}">
                <a16:creationId xmlns:a16="http://schemas.microsoft.com/office/drawing/2014/main" id="{7D7FC1BE-3BC6-4979-BE72-A2B15D4E084D}"/>
              </a:ext>
            </a:extLst>
          </p:cNvPr>
          <p:cNvSpPr txBox="1"/>
          <p:nvPr/>
        </p:nvSpPr>
        <p:spPr>
          <a:xfrm>
            <a:off x="7467600" y="4878388"/>
            <a:ext cx="2438400" cy="938212"/>
          </a:xfrm>
          <a:prstGeom prst="rect">
            <a:avLst/>
          </a:prstGeom>
          <a:solidFill>
            <a:srgbClr val="E8DCBC"/>
          </a:solidFill>
        </p:spPr>
        <p:txBody>
          <a:bodyPr wrap="square">
            <a:spAutoFit/>
          </a:bodyPr>
          <a:lstStyle/>
          <a:p>
            <a:pPr fontAlgn="auto">
              <a:spcBef>
                <a:spcPts val="0"/>
              </a:spcBef>
              <a:spcAft>
                <a:spcPts val="0"/>
              </a:spcAft>
              <a:defRPr/>
            </a:pPr>
            <a:r>
              <a:rPr lang="en-US" sz="1100" dirty="0">
                <a:latin typeface="+mn-lt"/>
                <a:ea typeface="+mn-ea"/>
                <a:cs typeface="Copperplate"/>
              </a:rPr>
              <a:t>Related Bills:</a:t>
            </a:r>
          </a:p>
          <a:p>
            <a:pPr marL="171450" indent="-171450" fontAlgn="auto">
              <a:spcBef>
                <a:spcPts val="0"/>
              </a:spcBef>
              <a:spcAft>
                <a:spcPts val="0"/>
              </a:spcAft>
              <a:buFont typeface="Arial"/>
              <a:buChar char="•"/>
              <a:defRPr/>
            </a:pPr>
            <a:endParaRPr lang="en-US" sz="1100" i="1" dirty="0">
              <a:latin typeface="+mn-lt"/>
              <a:ea typeface="+mn-ea"/>
              <a:cs typeface="Copperplate"/>
            </a:endParaRPr>
          </a:p>
          <a:p>
            <a:pPr marL="171450" indent="-171450" fontAlgn="auto">
              <a:spcBef>
                <a:spcPts val="0"/>
              </a:spcBef>
              <a:spcAft>
                <a:spcPts val="0"/>
              </a:spcAft>
              <a:buFont typeface="Arial"/>
              <a:buChar char="•"/>
              <a:defRPr/>
            </a:pPr>
            <a:r>
              <a:rPr lang="en-US" sz="1100" i="1" dirty="0">
                <a:latin typeface="+mn-lt"/>
                <a:ea typeface="MS PGothic" charset="0"/>
                <a:cs typeface="Copperplate"/>
              </a:rPr>
              <a:t>S. ___:  _____________________</a:t>
            </a:r>
          </a:p>
          <a:p>
            <a:pPr marL="171450" indent="-171450" fontAlgn="auto">
              <a:spcBef>
                <a:spcPts val="0"/>
              </a:spcBef>
              <a:spcAft>
                <a:spcPts val="0"/>
              </a:spcAft>
              <a:buFont typeface="Arial"/>
              <a:buChar char="•"/>
              <a:defRPr/>
            </a:pPr>
            <a:r>
              <a:rPr lang="en-US" sz="1100" i="1" dirty="0">
                <a:latin typeface="+mn-lt"/>
                <a:ea typeface="MS PGothic" charset="0"/>
                <a:cs typeface="Copperplate"/>
              </a:rPr>
              <a:t>S. ___:  _____________________</a:t>
            </a:r>
            <a:endParaRPr lang="en-US" sz="1100" i="1" dirty="0">
              <a:latin typeface="+mn-lt"/>
              <a:ea typeface="+mn-ea"/>
              <a:cs typeface="Copperplate"/>
            </a:endParaRPr>
          </a:p>
          <a:p>
            <a:pPr fontAlgn="auto">
              <a:spcBef>
                <a:spcPts val="0"/>
              </a:spcBef>
              <a:spcAft>
                <a:spcPts val="0"/>
              </a:spcAft>
              <a:defRPr/>
            </a:pPr>
            <a:endParaRPr lang="en-US" sz="1100" i="1" dirty="0">
              <a:latin typeface="+mn-lt"/>
              <a:ea typeface="+mn-ea"/>
              <a:cs typeface="Copperplate"/>
            </a:endParaRPr>
          </a:p>
        </p:txBody>
      </p:sp>
      <p:sp>
        <p:nvSpPr>
          <p:cNvPr id="35" name="Rectangle 2">
            <a:extLst>
              <a:ext uri="{FF2B5EF4-FFF2-40B4-BE49-F238E27FC236}">
                <a16:creationId xmlns:a16="http://schemas.microsoft.com/office/drawing/2014/main" id="{803069F0-257F-44B7-B864-74E75D259E06}"/>
              </a:ext>
            </a:extLst>
          </p:cNvPr>
          <p:cNvSpPr>
            <a:spLocks noChangeArrowheads="1"/>
          </p:cNvSpPr>
          <p:nvPr/>
        </p:nvSpPr>
        <p:spPr bwMode="auto">
          <a:xfrm>
            <a:off x="6480176" y="1349375"/>
            <a:ext cx="593725" cy="261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a:defRPr/>
            </a:pPr>
            <a:r>
              <a:rPr lang="en-US" sz="1100" dirty="0">
                <a:latin typeface="+mn-lt"/>
                <a:ea typeface="MS PGothic" charset="0"/>
                <a:cs typeface="MS PGothic" charset="0"/>
              </a:rPr>
              <a:t>H.R. __</a:t>
            </a:r>
          </a:p>
        </p:txBody>
      </p:sp>
      <p:sp>
        <p:nvSpPr>
          <p:cNvPr id="36" name="Rectangle 80">
            <a:extLst>
              <a:ext uri="{FF2B5EF4-FFF2-40B4-BE49-F238E27FC236}">
                <a16:creationId xmlns:a16="http://schemas.microsoft.com/office/drawing/2014/main" id="{7A68FEDE-16AF-4CCF-A91B-279849B0925C}"/>
              </a:ext>
            </a:extLst>
          </p:cNvPr>
          <p:cNvSpPr>
            <a:spLocks noChangeArrowheads="1"/>
          </p:cNvSpPr>
          <p:nvPr/>
        </p:nvSpPr>
        <p:spPr bwMode="auto">
          <a:xfrm>
            <a:off x="9729789" y="1349375"/>
            <a:ext cx="466725" cy="261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a:defRPr/>
            </a:pPr>
            <a:r>
              <a:rPr lang="en-US" sz="1100" dirty="0">
                <a:latin typeface="+mn-lt"/>
                <a:ea typeface="MS PGothic" charset="0"/>
                <a:cs typeface="MS PGothic" charset="0"/>
              </a:rPr>
              <a:t>S. __</a:t>
            </a:r>
          </a:p>
        </p:txBody>
      </p:sp>
      <p:graphicFrame>
        <p:nvGraphicFramePr>
          <p:cNvPr id="38" name="Table 37">
            <a:extLst>
              <a:ext uri="{FF2B5EF4-FFF2-40B4-BE49-F238E27FC236}">
                <a16:creationId xmlns:a16="http://schemas.microsoft.com/office/drawing/2014/main" id="{EEF6C2B5-2BE1-48F9-967F-058C4CE12901}"/>
              </a:ext>
            </a:extLst>
          </p:cNvPr>
          <p:cNvGraphicFramePr>
            <a:graphicFrameLocks noGrp="1"/>
          </p:cNvGraphicFramePr>
          <p:nvPr/>
        </p:nvGraphicFramePr>
        <p:xfrm>
          <a:off x="7278688" y="1611313"/>
          <a:ext cx="2851150" cy="3122609"/>
        </p:xfrm>
        <a:graphic>
          <a:graphicData uri="http://schemas.openxmlformats.org/drawingml/2006/table">
            <a:tbl>
              <a:tblPr>
                <a:tableStyleId>{5C22544A-7EE6-4342-B048-85BDC9FD1C3A}</a:tableStyleId>
              </a:tblPr>
              <a:tblGrid>
                <a:gridCol w="263184">
                  <a:extLst>
                    <a:ext uri="{9D8B030D-6E8A-4147-A177-3AD203B41FA5}">
                      <a16:colId xmlns:a16="http://schemas.microsoft.com/office/drawing/2014/main" val="20000"/>
                    </a:ext>
                  </a:extLst>
                </a:gridCol>
                <a:gridCol w="526365">
                  <a:extLst>
                    <a:ext uri="{9D8B030D-6E8A-4147-A177-3AD203B41FA5}">
                      <a16:colId xmlns:a16="http://schemas.microsoft.com/office/drawing/2014/main" val="20001"/>
                    </a:ext>
                  </a:extLst>
                </a:gridCol>
                <a:gridCol w="333632">
                  <a:extLst>
                    <a:ext uri="{9D8B030D-6E8A-4147-A177-3AD203B41FA5}">
                      <a16:colId xmlns:a16="http://schemas.microsoft.com/office/drawing/2014/main" val="20002"/>
                    </a:ext>
                  </a:extLst>
                </a:gridCol>
                <a:gridCol w="1727969">
                  <a:extLst>
                    <a:ext uri="{9D8B030D-6E8A-4147-A177-3AD203B41FA5}">
                      <a16:colId xmlns:a16="http://schemas.microsoft.com/office/drawing/2014/main" val="20003"/>
                    </a:ext>
                  </a:extLst>
                </a:gridCol>
              </a:tblGrid>
              <a:tr h="446087">
                <a:tc>
                  <a:txBody>
                    <a:bodyPr/>
                    <a:lstStyle/>
                    <a:p>
                      <a:pPr algn="ctr"/>
                      <a:r>
                        <a:rPr lang="en-US" sz="1200" dirty="0">
                          <a:solidFill>
                            <a:schemeClr val="tx1"/>
                          </a:solidFill>
                          <a:latin typeface="+mj-lt"/>
                          <a:sym typeface="Wingdings" panose="05000000000000000000" pitchFamily="2" charset="2"/>
                        </a:rPr>
                        <a:t></a:t>
                      </a:r>
                      <a:endParaRPr lang="en-US" sz="1200" dirty="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i="0" dirty="0">
                          <a:solidFill>
                            <a:schemeClr val="tx1"/>
                          </a:solidFill>
                          <a:latin typeface="+mn-lt"/>
                        </a:rPr>
                        <a:t>1.</a:t>
                      </a:r>
                    </a:p>
                  </a:txBody>
                  <a:tcPr marL="45721"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i="0" dirty="0">
                          <a:latin typeface="+mn-lt"/>
                        </a:rPr>
                        <a:t>Bill is introduced</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46087">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sym typeface="Wingdings" panose="05000000000000000000" pitchFamily="2" charset="2"/>
                        </a:rPr>
                        <a:t></a:t>
                      </a:r>
                      <a:endParaRPr lang="en-US" sz="1200" kern="1200" dirty="0">
                        <a:solidFill>
                          <a:schemeClr val="tx1"/>
                        </a:solidFill>
                        <a:latin typeface="+mn-lt"/>
                        <a:ea typeface="+mn-ea"/>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i="0" dirty="0">
                          <a:solidFill>
                            <a:schemeClr val="tx1"/>
                          </a:solidFill>
                          <a:latin typeface="+mn-lt"/>
                        </a:rPr>
                        <a:t>2.</a:t>
                      </a:r>
                    </a:p>
                  </a:txBody>
                  <a:tcPr marL="45721"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i="0" dirty="0">
                          <a:latin typeface="+mn-lt"/>
                        </a:rPr>
                        <a:t>Bill passes committee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46087">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sym typeface="Wingdings" panose="05000000000000000000" pitchFamily="2" charset="2"/>
                        </a:rPr>
                        <a:t></a:t>
                      </a:r>
                      <a:endParaRPr lang="en-US" sz="1200" kern="1200" dirty="0">
                        <a:solidFill>
                          <a:schemeClr val="tx1"/>
                        </a:solidFill>
                        <a:latin typeface="+mn-lt"/>
                        <a:ea typeface="+mn-ea"/>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i="0" dirty="0">
                          <a:solidFill>
                            <a:schemeClr val="tx1"/>
                          </a:solidFill>
                          <a:latin typeface="+mn-lt"/>
                        </a:rPr>
                        <a:t>3.</a:t>
                      </a:r>
                    </a:p>
                  </a:txBody>
                  <a:tcPr marL="45721"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i="0" dirty="0">
                          <a:latin typeface="+mn-lt"/>
                        </a:rPr>
                        <a:t>Bill passes subcommittee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46087">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sym typeface="Wingdings" panose="05000000000000000000" pitchFamily="2" charset="2"/>
                        </a:rPr>
                        <a:t></a:t>
                      </a:r>
                      <a:endParaRPr lang="en-US" sz="1200" kern="1200" dirty="0">
                        <a:solidFill>
                          <a:schemeClr val="tx1"/>
                        </a:solidFill>
                        <a:latin typeface="+mn-lt"/>
                        <a:ea typeface="+mn-ea"/>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i="0" dirty="0">
                          <a:solidFill>
                            <a:schemeClr val="tx1"/>
                          </a:solidFill>
                          <a:latin typeface="+mn-lt"/>
                        </a:rPr>
                        <a:t>4.</a:t>
                      </a:r>
                    </a:p>
                  </a:txBody>
                  <a:tcPr marL="45721"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i="0" dirty="0">
                          <a:latin typeface="+mn-lt"/>
                        </a:rPr>
                        <a:t>Bill placed on legislative calendar</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46087">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sym typeface="Wingdings" panose="05000000000000000000" pitchFamily="2" charset="2"/>
                        </a:rPr>
                        <a:t></a:t>
                      </a:r>
                      <a:endParaRPr lang="en-US" sz="1200" kern="1200" dirty="0">
                        <a:solidFill>
                          <a:schemeClr val="tx1"/>
                        </a:solidFill>
                        <a:latin typeface="+mn-lt"/>
                        <a:ea typeface="+mn-ea"/>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i="0" dirty="0">
                          <a:solidFill>
                            <a:schemeClr val="tx1"/>
                          </a:solidFill>
                          <a:latin typeface="+mn-lt"/>
                        </a:rPr>
                        <a:t>5.</a:t>
                      </a:r>
                    </a:p>
                  </a:txBody>
                  <a:tcPr marL="45721"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i="0" dirty="0">
                          <a:latin typeface="+mn-lt"/>
                        </a:rPr>
                        <a:t>Bill debated on Senate floor</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46087">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sym typeface="Wingdings" panose="05000000000000000000" pitchFamily="2" charset="2"/>
                        </a:rPr>
                        <a:t></a:t>
                      </a:r>
                      <a:endParaRPr lang="en-US" sz="1200" kern="1200" dirty="0">
                        <a:solidFill>
                          <a:schemeClr val="tx1"/>
                        </a:solidFill>
                        <a:latin typeface="+mn-lt"/>
                        <a:ea typeface="+mn-ea"/>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i="0" dirty="0">
                          <a:solidFill>
                            <a:schemeClr val="tx1"/>
                          </a:solidFill>
                          <a:latin typeface="+mn-lt"/>
                        </a:rPr>
                        <a:t>6.</a:t>
                      </a:r>
                    </a:p>
                  </a:txBody>
                  <a:tcPr marL="45721"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i="0" dirty="0">
                          <a:latin typeface="+mn-lt"/>
                        </a:rPr>
                        <a:t>Bill amended</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46087">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sym typeface="Wingdings" panose="05000000000000000000" pitchFamily="2" charset="2"/>
                        </a:rPr>
                        <a:t></a:t>
                      </a:r>
                      <a:endParaRPr lang="en-US" sz="1200" kern="1200" dirty="0">
                        <a:solidFill>
                          <a:schemeClr val="tx1"/>
                        </a:solidFill>
                        <a:latin typeface="+mn-lt"/>
                        <a:ea typeface="+mn-ea"/>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200" dirty="0">
                        <a:solidFill>
                          <a:schemeClr val="tx1"/>
                        </a:solidFill>
                        <a:latin typeface="+mj-lt"/>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i="0" dirty="0">
                          <a:solidFill>
                            <a:schemeClr val="tx1"/>
                          </a:solidFill>
                          <a:latin typeface="+mn-lt"/>
                        </a:rPr>
                        <a:t>7.</a:t>
                      </a:r>
                    </a:p>
                  </a:txBody>
                  <a:tcPr marL="45721"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i="0" dirty="0">
                          <a:latin typeface="+mn-lt"/>
                        </a:rPr>
                        <a:t>Bill passes vote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pic>
        <p:nvPicPr>
          <p:cNvPr id="7258" name="Picture 96">
            <a:extLst>
              <a:ext uri="{FF2B5EF4-FFF2-40B4-BE49-F238E27FC236}">
                <a16:creationId xmlns:a16="http://schemas.microsoft.com/office/drawing/2014/main" id="{A23BEAE7-8247-4143-9273-6105DEFD2C3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462464" y="1620839"/>
            <a:ext cx="3381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59" name="Picture 97">
            <a:extLst>
              <a:ext uri="{FF2B5EF4-FFF2-40B4-BE49-F238E27FC236}">
                <a16:creationId xmlns:a16="http://schemas.microsoft.com/office/drawing/2014/main" id="{DB27ABCB-0E4A-47E4-8383-277D39B8163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495800" y="3041650"/>
            <a:ext cx="268288" cy="26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260" name="Chart 17">
            <a:extLst>
              <a:ext uri="{FF2B5EF4-FFF2-40B4-BE49-F238E27FC236}">
                <a16:creationId xmlns:a16="http://schemas.microsoft.com/office/drawing/2014/main" id="{4743A225-2840-4753-966C-430A3E084AD4}"/>
              </a:ext>
            </a:extLst>
          </p:cNvPr>
          <p:cNvGraphicFramePr>
            <a:graphicFrameLocks/>
          </p:cNvGraphicFramePr>
          <p:nvPr/>
        </p:nvGraphicFramePr>
        <p:xfrm>
          <a:off x="7467600" y="4386263"/>
          <a:ext cx="609600" cy="381000"/>
        </p:xfrm>
        <a:graphic>
          <a:graphicData uri="http://schemas.openxmlformats.org/presentationml/2006/ole">
            <mc:AlternateContent xmlns:mc="http://schemas.openxmlformats.org/markup-compatibility/2006">
              <mc:Choice xmlns:v="urn:schemas-microsoft-com:vml" Requires="v">
                <p:oleObj name="Worksheet" r:id="rId7" imgW="1499746" imgH="1036410" progId="Excel.Sheet.8">
                  <p:embed/>
                </p:oleObj>
              </mc:Choice>
              <mc:Fallback>
                <p:oleObj name="Worksheet" r:id="rId7" imgW="1499746" imgH="1036410" progId="Excel.Sheet.8">
                  <p:embed/>
                  <p:pic>
                    <p:nvPicPr>
                      <p:cNvPr id="7260" name="Chart 17">
                        <a:extLst>
                          <a:ext uri="{FF2B5EF4-FFF2-40B4-BE49-F238E27FC236}">
                            <a16:creationId xmlns:a16="http://schemas.microsoft.com/office/drawing/2014/main" id="{4743A225-2840-4753-966C-430A3E084AD4}"/>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7600" y="4386263"/>
                        <a:ext cx="6096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7261" name="Picture 2">
            <a:extLst>
              <a:ext uri="{FF2B5EF4-FFF2-40B4-BE49-F238E27FC236}">
                <a16:creationId xmlns:a16="http://schemas.microsoft.com/office/drawing/2014/main" id="{5E78BE3B-85DD-4A3A-A9D8-42B4D8106F6A}"/>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495800" y="3965576"/>
            <a:ext cx="304800"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62" name="Picture 58">
            <a:extLst>
              <a:ext uri="{FF2B5EF4-FFF2-40B4-BE49-F238E27FC236}">
                <a16:creationId xmlns:a16="http://schemas.microsoft.com/office/drawing/2014/main" id="{BEFC8EF5-E0F5-483F-8A5A-E377A01D2D33}"/>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343400" y="1993900"/>
            <a:ext cx="604838"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63" name="Picture 59">
            <a:extLst>
              <a:ext uri="{FF2B5EF4-FFF2-40B4-BE49-F238E27FC236}">
                <a16:creationId xmlns:a16="http://schemas.microsoft.com/office/drawing/2014/main" id="{C26040FF-727E-4B26-BA69-6DDDB3A642CB}"/>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302126" y="2408238"/>
            <a:ext cx="650875" cy="65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64" name="Picture 4096">
            <a:extLst>
              <a:ext uri="{FF2B5EF4-FFF2-40B4-BE49-F238E27FC236}">
                <a16:creationId xmlns:a16="http://schemas.microsoft.com/office/drawing/2014/main" id="{18BFD17E-DA1D-4950-8476-200DB497FD52}"/>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4419600" y="3489325"/>
            <a:ext cx="401638"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65" name="Picture 108">
            <a:extLst>
              <a:ext uri="{FF2B5EF4-FFF2-40B4-BE49-F238E27FC236}">
                <a16:creationId xmlns:a16="http://schemas.microsoft.com/office/drawing/2014/main" id="{81AB0409-AC8E-4BBE-8777-283A00A6801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00950" y="1620839"/>
            <a:ext cx="3381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66" name="Picture 109">
            <a:extLst>
              <a:ext uri="{FF2B5EF4-FFF2-40B4-BE49-F238E27FC236}">
                <a16:creationId xmlns:a16="http://schemas.microsoft.com/office/drawing/2014/main" id="{3517D203-6F9F-44CA-B3FF-51DFCF81B9A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53339" y="3041650"/>
            <a:ext cx="268287" cy="26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67" name="Picture 2">
            <a:extLst>
              <a:ext uri="{FF2B5EF4-FFF2-40B4-BE49-F238E27FC236}">
                <a16:creationId xmlns:a16="http://schemas.microsoft.com/office/drawing/2014/main" id="{E5A67803-9B58-47B4-9E16-A370673628AC}"/>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653338" y="3965576"/>
            <a:ext cx="304800"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68" name="Picture 58">
            <a:extLst>
              <a:ext uri="{FF2B5EF4-FFF2-40B4-BE49-F238E27FC236}">
                <a16:creationId xmlns:a16="http://schemas.microsoft.com/office/drawing/2014/main" id="{C6112592-B12B-4C5D-9EC6-D02FF21F5C26}"/>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500939" y="1993900"/>
            <a:ext cx="604837"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69" name="Picture 59">
            <a:extLst>
              <a:ext uri="{FF2B5EF4-FFF2-40B4-BE49-F238E27FC236}">
                <a16:creationId xmlns:a16="http://schemas.microsoft.com/office/drawing/2014/main" id="{F7AEB439-7416-4B71-BAD2-80872D0DEDE2}"/>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7440614" y="2408238"/>
            <a:ext cx="650875" cy="65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0" name="Picture 4096">
            <a:extLst>
              <a:ext uri="{FF2B5EF4-FFF2-40B4-BE49-F238E27FC236}">
                <a16:creationId xmlns:a16="http://schemas.microsoft.com/office/drawing/2014/main" id="{76DAF18C-A3D9-41A7-BA91-A3F2F3BE23D7}"/>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7577139" y="3489325"/>
            <a:ext cx="401637"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a:extLst>
              <a:ext uri="{FF2B5EF4-FFF2-40B4-BE49-F238E27FC236}">
                <a16:creationId xmlns:a16="http://schemas.microsoft.com/office/drawing/2014/main" id="{777497DE-213B-4D47-B326-320D334F26BE}"/>
              </a:ext>
            </a:extLst>
          </p:cNvPr>
          <p:cNvGrpSpPr/>
          <p:nvPr/>
        </p:nvGrpSpPr>
        <p:grpSpPr>
          <a:xfrm>
            <a:off x="0" y="83316"/>
            <a:ext cx="12192000" cy="786177"/>
            <a:chOff x="0" y="83316"/>
            <a:chExt cx="12192000" cy="786177"/>
          </a:xfrm>
        </p:grpSpPr>
        <p:grpSp>
          <p:nvGrpSpPr>
            <p:cNvPr id="39" name="Group 38">
              <a:extLst>
                <a:ext uri="{FF2B5EF4-FFF2-40B4-BE49-F238E27FC236}">
                  <a16:creationId xmlns:a16="http://schemas.microsoft.com/office/drawing/2014/main" id="{EA40A7DC-2D22-4346-8412-6DE73B1835DC}"/>
                </a:ext>
              </a:extLst>
            </p:cNvPr>
            <p:cNvGrpSpPr/>
            <p:nvPr/>
          </p:nvGrpSpPr>
          <p:grpSpPr>
            <a:xfrm>
              <a:off x="0" y="83316"/>
              <a:ext cx="12192000" cy="786177"/>
              <a:chOff x="0" y="15594"/>
              <a:chExt cx="12192000" cy="786177"/>
            </a:xfrm>
          </p:grpSpPr>
          <p:sp>
            <p:nvSpPr>
              <p:cNvPr id="40" name="Rectangle 39">
                <a:extLst>
                  <a:ext uri="{FF2B5EF4-FFF2-40B4-BE49-F238E27FC236}">
                    <a16:creationId xmlns:a16="http://schemas.microsoft.com/office/drawing/2014/main" id="{BB0AE72F-4587-4F80-AE32-7461AE586616}"/>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C83D94E4-10EC-40B2-A1F8-5075B90F3E4E}"/>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42" name="Picture 16">
                <a:extLst>
                  <a:ext uri="{FF2B5EF4-FFF2-40B4-BE49-F238E27FC236}">
                    <a16:creationId xmlns:a16="http://schemas.microsoft.com/office/drawing/2014/main" id="{ED656E58-2221-45AA-87CB-DB28AD1DF207}"/>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3" name="TextBox 12">
              <a:extLst>
                <a:ext uri="{FF2B5EF4-FFF2-40B4-BE49-F238E27FC236}">
                  <a16:creationId xmlns:a16="http://schemas.microsoft.com/office/drawing/2014/main" id="{E13A4412-DF50-479F-BBAF-19C13AC544A4}"/>
                </a:ext>
              </a:extLst>
            </p:cNvPr>
            <p:cNvSpPr txBox="1">
              <a:spLocks noChangeArrowheads="1"/>
            </p:cNvSpPr>
            <p:nvPr/>
          </p:nvSpPr>
          <p:spPr bwMode="auto">
            <a:xfrm>
              <a:off x="8620815" y="192351"/>
              <a:ext cx="2029723"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LEGISLATION AND REGULATION</a:t>
              </a:r>
            </a:p>
          </p:txBody>
        </p:sp>
      </p:grpSp>
    </p:spTree>
    <p:extLst>
      <p:ext uri="{BB962C8B-B14F-4D97-AF65-F5344CB8AC3E}">
        <p14:creationId xmlns:p14="http://schemas.microsoft.com/office/powerpoint/2010/main" val="41007204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p:cNvSpPr txBox="1">
            <a:spLocks/>
          </p:cNvSpPr>
          <p:nvPr/>
        </p:nvSpPr>
        <p:spPr bwMode="auto">
          <a:xfrm>
            <a:off x="1828260" y="1078026"/>
            <a:ext cx="8407400" cy="398433"/>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eaLnBrk="0" fontAlgn="base" hangingPunct="0">
              <a:lnSpc>
                <a:spcPct val="90000"/>
              </a:lnSpc>
              <a:spcBef>
                <a:spcPct val="0"/>
              </a:spcBef>
              <a:spcAft>
                <a:spcPct val="0"/>
              </a:spcAft>
              <a:defRPr sz="2200" b="1" kern="1200">
                <a:solidFill>
                  <a:schemeClr val="tx1"/>
                </a:solidFill>
                <a:latin typeface="Georgia" panose="02040502050405020303" pitchFamily="18" charset="0"/>
                <a:ea typeface="ＭＳ Ｐゴシック" panose="020B0600070205080204" pitchFamily="34" charset="-128"/>
                <a:cs typeface="MS PGothic" charset="0"/>
              </a:defRPr>
            </a:lvl1pPr>
            <a:lvl2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2pPr>
            <a:lvl3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3pPr>
            <a:lvl4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4pPr>
            <a:lvl5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5pPr>
            <a:lvl6pPr marL="4572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6pPr>
            <a:lvl7pPr marL="9144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7pPr>
            <a:lvl8pPr marL="13716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8pPr>
            <a:lvl9pPr marL="18288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9pPr>
          </a:lstStyle>
          <a:p>
            <a:pPr algn="ctr"/>
            <a:r>
              <a:rPr lang="en-US" altLang="en-US" sz="2800" dirty="0">
                <a:latin typeface="Georgia" charset="0"/>
                <a:ea typeface="ＭＳ Ｐゴシック" charset="-128"/>
                <a:cs typeface="MS PGothic" charset="-128"/>
              </a:rPr>
              <a:t>How to comment on a rule? </a:t>
            </a:r>
          </a:p>
        </p:txBody>
      </p:sp>
      <p:sp>
        <p:nvSpPr>
          <p:cNvPr id="6" name="Slide Number Placeholder 5"/>
          <p:cNvSpPr>
            <a:spLocks noGrp="1"/>
          </p:cNvSpPr>
          <p:nvPr>
            <p:ph type="sldNum" sz="quarter" idx="12"/>
          </p:nvPr>
        </p:nvSpPr>
        <p:spPr>
          <a:xfrm>
            <a:off x="8804193" y="6427105"/>
            <a:ext cx="2844800" cy="365125"/>
          </a:xfrm>
          <a:prstGeom prst="rect">
            <a:avLst/>
          </a:prstGeom>
        </p:spPr>
        <p:txBody>
          <a:bodyPr/>
          <a:lstStyle>
            <a:defPPr>
              <a:defRPr lang="en-US"/>
            </a:defPPr>
            <a:lvl1pPr marL="0" algn="r" defTabSz="914400" rtl="0" eaLnBrk="1" latinLnBrk="0" hangingPunct="1">
              <a:defRPr sz="800" kern="120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EFBC90E-502A-A54D-9BAE-6F74229062B0}" type="slidenum">
              <a:rPr lang="en-US" smtClean="0"/>
              <a:pPr/>
              <a:t>10</a:t>
            </a:fld>
            <a:endParaRPr lang="en-US" dirty="0"/>
          </a:p>
        </p:txBody>
      </p:sp>
      <p:sp>
        <p:nvSpPr>
          <p:cNvPr id="11" name="TextBox 10"/>
          <p:cNvSpPr txBox="1">
            <a:spLocks/>
          </p:cNvSpPr>
          <p:nvPr/>
        </p:nvSpPr>
        <p:spPr>
          <a:xfrm>
            <a:off x="1959512" y="3187383"/>
            <a:ext cx="2553392" cy="2798574"/>
          </a:xfrm>
          <a:prstGeom prst="roundRect">
            <a:avLst>
              <a:gd name="adj" fmla="val 3257"/>
            </a:avLst>
          </a:prstGeom>
          <a:solidFill>
            <a:srgbClr val="E8DCBC"/>
          </a:solidFill>
        </p:spPr>
        <p:txBody>
          <a:bodyPr wrap="square" tIns="91440" bIns="91440" rtlCol="0">
            <a:noAutofit/>
          </a:bodyPr>
          <a:lstStyle/>
          <a:p>
            <a:pPr marL="177800" indent="-177800">
              <a:spcAft>
                <a:spcPts val="400"/>
              </a:spcAft>
              <a:buFont typeface="Arial" panose="020B0604020202020204" pitchFamily="34" charset="0"/>
              <a:buChar char="•"/>
            </a:pPr>
            <a:r>
              <a:rPr lang="en-US" sz="1100" dirty="0">
                <a:latin typeface="+mj-lt"/>
              </a:rPr>
              <a:t>Agencies will issue “notices” or “proposed rules” through the </a:t>
            </a:r>
            <a:r>
              <a:rPr lang="en-US" sz="1100" i="1" dirty="0">
                <a:latin typeface="+mj-lt"/>
              </a:rPr>
              <a:t>Federal Register </a:t>
            </a:r>
            <a:r>
              <a:rPr lang="en-US" sz="1100" dirty="0">
                <a:latin typeface="+mj-lt"/>
              </a:rPr>
              <a:t>(federalregister.gov)</a:t>
            </a:r>
          </a:p>
          <a:p>
            <a:pPr marL="177800" indent="-177800">
              <a:spcAft>
                <a:spcPts val="400"/>
              </a:spcAft>
              <a:buFont typeface="Arial" panose="020B0604020202020204" pitchFamily="34" charset="0"/>
              <a:buChar char="•"/>
            </a:pPr>
            <a:r>
              <a:rPr lang="en-US" sz="1100" dirty="0">
                <a:latin typeface="+mj-lt"/>
              </a:rPr>
              <a:t>“Notices” are intended as formal request for comment on a policy that may become a regulation </a:t>
            </a:r>
          </a:p>
          <a:p>
            <a:pPr marL="177800" indent="-177800">
              <a:spcAft>
                <a:spcPts val="400"/>
              </a:spcAft>
              <a:buFont typeface="Arial" panose="020B0604020202020204" pitchFamily="34" charset="0"/>
              <a:buChar char="•"/>
            </a:pPr>
            <a:r>
              <a:rPr lang="en-US" sz="1100" dirty="0">
                <a:latin typeface="+mj-lt"/>
              </a:rPr>
              <a:t>“Proposed rules” are the formal comment phase of rulemaking</a:t>
            </a:r>
          </a:p>
          <a:p>
            <a:pPr marL="177800" indent="-177800">
              <a:spcAft>
                <a:spcPts val="400"/>
              </a:spcAft>
              <a:buFont typeface="Arial" panose="020B0604020202020204" pitchFamily="34" charset="0"/>
              <a:buChar char="•"/>
            </a:pPr>
            <a:endParaRPr lang="en-US" sz="1100" dirty="0">
              <a:latin typeface="+mj-lt"/>
            </a:endParaRPr>
          </a:p>
        </p:txBody>
      </p:sp>
      <p:sp>
        <p:nvSpPr>
          <p:cNvPr id="12" name="TextBox 11"/>
          <p:cNvSpPr txBox="1">
            <a:spLocks/>
          </p:cNvSpPr>
          <p:nvPr/>
        </p:nvSpPr>
        <p:spPr>
          <a:xfrm>
            <a:off x="4749347" y="3187382"/>
            <a:ext cx="2553392" cy="2798574"/>
          </a:xfrm>
          <a:prstGeom prst="roundRect">
            <a:avLst>
              <a:gd name="adj" fmla="val 2618"/>
            </a:avLst>
          </a:prstGeom>
          <a:solidFill>
            <a:srgbClr val="E8DCBC"/>
          </a:solidFill>
        </p:spPr>
        <p:txBody>
          <a:bodyPr wrap="square" tIns="91440" bIns="91440" rtlCol="0">
            <a:noAutofit/>
          </a:bodyPr>
          <a:lstStyle/>
          <a:p>
            <a:pPr marL="177800" indent="-177800">
              <a:spcAft>
                <a:spcPts val="400"/>
              </a:spcAft>
              <a:buFont typeface="Arial" panose="020B0604020202020204" pitchFamily="34" charset="0"/>
              <a:buChar char="•"/>
            </a:pPr>
            <a:r>
              <a:rPr lang="en-US" sz="1100" dirty="0">
                <a:latin typeface="+mj-lt"/>
              </a:rPr>
              <a:t>Comments must be prepared and submitted before the deadline listed in the preamble of the proposed rule </a:t>
            </a:r>
          </a:p>
          <a:p>
            <a:pPr marL="177800" indent="-177800">
              <a:spcAft>
                <a:spcPts val="400"/>
              </a:spcAft>
              <a:buFont typeface="Arial" panose="020B0604020202020204" pitchFamily="34" charset="0"/>
              <a:buChar char="•"/>
            </a:pPr>
            <a:r>
              <a:rPr lang="en-US" sz="1100" dirty="0">
                <a:latin typeface="+mj-lt"/>
              </a:rPr>
              <a:t>Comments should consider the necessity of the rule, the costs and benefits of the rule, the rule’s legality and alternative options </a:t>
            </a:r>
          </a:p>
          <a:p>
            <a:pPr marL="177800" indent="-177800">
              <a:spcAft>
                <a:spcPts val="400"/>
              </a:spcAft>
              <a:buFont typeface="Arial" panose="020B0604020202020204" pitchFamily="34" charset="0"/>
              <a:buChar char="•"/>
            </a:pPr>
            <a:r>
              <a:rPr lang="en-US" sz="1100" dirty="0">
                <a:latin typeface="+mj-lt"/>
              </a:rPr>
              <a:t>Most importantly, comments should consider the problem being addressed by the rule — and if it is even a problem </a:t>
            </a:r>
          </a:p>
          <a:p>
            <a:pPr marL="177800" indent="-177800">
              <a:spcAft>
                <a:spcPts val="400"/>
              </a:spcAft>
              <a:buFont typeface="Arial" panose="020B0604020202020204" pitchFamily="34" charset="0"/>
              <a:buChar char="•"/>
            </a:pPr>
            <a:endParaRPr lang="en-US" sz="1100" dirty="0">
              <a:latin typeface="+mj-lt"/>
            </a:endParaRPr>
          </a:p>
          <a:p>
            <a:pPr marL="228600" indent="-228600">
              <a:buFont typeface="Arial" panose="020B0604020202020204" pitchFamily="34" charset="0"/>
              <a:buChar char="•"/>
            </a:pPr>
            <a:endParaRPr lang="en-US" sz="1100" dirty="0">
              <a:latin typeface="+mj-lt"/>
            </a:endParaRPr>
          </a:p>
        </p:txBody>
      </p:sp>
      <p:sp>
        <p:nvSpPr>
          <p:cNvPr id="14" name="TextBox 13"/>
          <p:cNvSpPr txBox="1">
            <a:spLocks/>
          </p:cNvSpPr>
          <p:nvPr/>
        </p:nvSpPr>
        <p:spPr>
          <a:xfrm>
            <a:off x="7539182" y="3187382"/>
            <a:ext cx="2553392" cy="2798574"/>
          </a:xfrm>
          <a:prstGeom prst="roundRect">
            <a:avLst>
              <a:gd name="adj" fmla="val 3257"/>
            </a:avLst>
          </a:prstGeom>
          <a:solidFill>
            <a:srgbClr val="E8DCBC"/>
          </a:solidFill>
        </p:spPr>
        <p:txBody>
          <a:bodyPr wrap="square" tIns="91440" bIns="91440" rtlCol="0">
            <a:noAutofit/>
          </a:bodyPr>
          <a:lstStyle/>
          <a:p>
            <a:pPr marL="177800" indent="-177800">
              <a:spcAft>
                <a:spcPts val="400"/>
              </a:spcAft>
              <a:buFont typeface="Arial" panose="020B0604020202020204" pitchFamily="34" charset="0"/>
              <a:buChar char="•"/>
            </a:pPr>
            <a:r>
              <a:rPr lang="en-US" sz="1100" dirty="0">
                <a:latin typeface="+mj-lt"/>
              </a:rPr>
              <a:t>All comments can be submitted through the regulations.gov website</a:t>
            </a:r>
          </a:p>
          <a:p>
            <a:pPr marL="177800" indent="-177800">
              <a:spcAft>
                <a:spcPts val="400"/>
              </a:spcAft>
              <a:buFont typeface="Arial" panose="020B0604020202020204" pitchFamily="34" charset="0"/>
              <a:buChar char="•"/>
            </a:pPr>
            <a:r>
              <a:rPr lang="en-US" sz="1100" dirty="0">
                <a:latin typeface="+mj-lt"/>
              </a:rPr>
              <a:t>Every rule will have a “docket folder” on the regulations.gov website where comments can be formally filed </a:t>
            </a:r>
          </a:p>
          <a:p>
            <a:pPr marL="177800" indent="-177800">
              <a:spcAft>
                <a:spcPts val="400"/>
              </a:spcAft>
              <a:buFont typeface="Arial" panose="020B0604020202020204" pitchFamily="34" charset="0"/>
              <a:buChar char="•"/>
            </a:pPr>
            <a:r>
              <a:rPr lang="en-US" sz="1100" dirty="0">
                <a:latin typeface="+mj-lt"/>
              </a:rPr>
              <a:t>Comments can directly uploaded as a file or copied and pasted into a provided text box</a:t>
            </a:r>
          </a:p>
        </p:txBody>
      </p:sp>
      <p:sp>
        <p:nvSpPr>
          <p:cNvPr id="16" name="Text Placeholder 18"/>
          <p:cNvSpPr txBox="1">
            <a:spLocks/>
          </p:cNvSpPr>
          <p:nvPr/>
        </p:nvSpPr>
        <p:spPr bwMode="auto">
          <a:xfrm>
            <a:off x="1928808" y="6422608"/>
            <a:ext cx="3043242" cy="340591"/>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700" dirty="0">
                <a:latin typeface="Georgia"/>
                <a:cs typeface="Georgia"/>
              </a:rPr>
              <a:t>Nicholas Wu | Slide last updated on: August 28, 2018 </a:t>
            </a:r>
          </a:p>
        </p:txBody>
      </p:sp>
      <p:sp>
        <p:nvSpPr>
          <p:cNvPr id="17" name="Text Placeholder 18"/>
          <p:cNvSpPr txBox="1">
            <a:spLocks/>
          </p:cNvSpPr>
          <p:nvPr/>
        </p:nvSpPr>
        <p:spPr bwMode="auto">
          <a:xfrm>
            <a:off x="1928808" y="6220588"/>
            <a:ext cx="8247721" cy="191226"/>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Font typeface="Arial" panose="020B0604020202020204" pitchFamily="34" charset="0"/>
              <a:buNone/>
              <a:defRPr/>
            </a:pPr>
            <a:r>
              <a:rPr lang="en-US" sz="700" dirty="0">
                <a:solidFill>
                  <a:schemeClr val="tx1">
                    <a:lumMod val="50000"/>
                    <a:lumOff val="50000"/>
                  </a:schemeClr>
                </a:solidFill>
                <a:latin typeface="Georgia"/>
                <a:cs typeface="Georgia"/>
              </a:rPr>
              <a:t>Sources: Adam Looney. “How to effectively comment on regulations.” </a:t>
            </a:r>
            <a:r>
              <a:rPr lang="en-US" sz="700" i="1" dirty="0">
                <a:solidFill>
                  <a:schemeClr val="tx1">
                    <a:lumMod val="50000"/>
                    <a:lumOff val="50000"/>
                  </a:schemeClr>
                </a:solidFill>
                <a:latin typeface="Georgia"/>
                <a:cs typeface="Georgia"/>
              </a:rPr>
              <a:t>The Brookings Institution. </a:t>
            </a:r>
            <a:r>
              <a:rPr lang="en-US" sz="700" dirty="0">
                <a:solidFill>
                  <a:schemeClr val="tx1">
                    <a:lumMod val="50000"/>
                    <a:lumOff val="50000"/>
                  </a:schemeClr>
                </a:solidFill>
                <a:latin typeface="Georgia"/>
                <a:cs typeface="Georgia"/>
              </a:rPr>
              <a:t>August 2018. </a:t>
            </a:r>
          </a:p>
        </p:txBody>
      </p:sp>
      <p:sp>
        <p:nvSpPr>
          <p:cNvPr id="15" name="TextBox 14">
            <a:extLst>
              <a:ext uri="{FF2B5EF4-FFF2-40B4-BE49-F238E27FC236}">
                <a16:creationId xmlns:a16="http://schemas.microsoft.com/office/drawing/2014/main" id="{20A506BB-8CA4-A145-804B-E0482DE902B3}"/>
              </a:ext>
            </a:extLst>
          </p:cNvPr>
          <p:cNvSpPr txBox="1">
            <a:spLocks/>
          </p:cNvSpPr>
          <p:nvPr/>
        </p:nvSpPr>
        <p:spPr>
          <a:xfrm>
            <a:off x="2707815" y="2561712"/>
            <a:ext cx="1824266" cy="369332"/>
          </a:xfrm>
          <a:prstGeom prst="rect">
            <a:avLst/>
          </a:prstGeom>
          <a:noFill/>
        </p:spPr>
        <p:txBody>
          <a:bodyPr wrap="square" tIns="91440" bIns="91440" rtlCol="0">
            <a:spAutoFit/>
          </a:bodyPr>
          <a:lstStyle/>
          <a:p>
            <a:r>
              <a:rPr lang="en-US" sz="1200" b="1" dirty="0">
                <a:latin typeface="+mj-lt"/>
              </a:rPr>
              <a:t>Identify the rule </a:t>
            </a:r>
          </a:p>
        </p:txBody>
      </p:sp>
      <p:sp>
        <p:nvSpPr>
          <p:cNvPr id="18" name="TextBox 17">
            <a:extLst>
              <a:ext uri="{FF2B5EF4-FFF2-40B4-BE49-F238E27FC236}">
                <a16:creationId xmlns:a16="http://schemas.microsoft.com/office/drawing/2014/main" id="{4B9861BE-F330-754C-8632-5277B6AC9F05}"/>
              </a:ext>
            </a:extLst>
          </p:cNvPr>
          <p:cNvSpPr txBox="1">
            <a:spLocks/>
          </p:cNvSpPr>
          <p:nvPr/>
        </p:nvSpPr>
        <p:spPr>
          <a:xfrm>
            <a:off x="5557319" y="2561712"/>
            <a:ext cx="1951159" cy="369332"/>
          </a:xfrm>
          <a:prstGeom prst="rect">
            <a:avLst/>
          </a:prstGeom>
          <a:noFill/>
        </p:spPr>
        <p:txBody>
          <a:bodyPr wrap="square" tIns="91440" bIns="91440" rtlCol="0">
            <a:spAutoFit/>
          </a:bodyPr>
          <a:lstStyle/>
          <a:p>
            <a:r>
              <a:rPr lang="en-US" sz="1200" b="1" dirty="0">
                <a:latin typeface="+mj-lt"/>
              </a:rPr>
              <a:t>Prepare a comment</a:t>
            </a:r>
            <a:endParaRPr lang="en-US" sz="1100" dirty="0">
              <a:latin typeface="+mj-lt"/>
            </a:endParaRPr>
          </a:p>
        </p:txBody>
      </p:sp>
      <p:sp>
        <p:nvSpPr>
          <p:cNvPr id="19" name="TextBox 18">
            <a:extLst>
              <a:ext uri="{FF2B5EF4-FFF2-40B4-BE49-F238E27FC236}">
                <a16:creationId xmlns:a16="http://schemas.microsoft.com/office/drawing/2014/main" id="{FE087EE0-FA6C-C942-AFAF-C9F6C2A777B8}"/>
              </a:ext>
            </a:extLst>
          </p:cNvPr>
          <p:cNvSpPr txBox="1">
            <a:spLocks/>
          </p:cNvSpPr>
          <p:nvPr/>
        </p:nvSpPr>
        <p:spPr>
          <a:xfrm>
            <a:off x="8263467" y="2561712"/>
            <a:ext cx="1997278" cy="369332"/>
          </a:xfrm>
          <a:prstGeom prst="rect">
            <a:avLst/>
          </a:prstGeom>
          <a:noFill/>
        </p:spPr>
        <p:txBody>
          <a:bodyPr wrap="square" tIns="91440" bIns="91440" rtlCol="0">
            <a:spAutoFit/>
          </a:bodyPr>
          <a:lstStyle/>
          <a:p>
            <a:r>
              <a:rPr lang="en-US" sz="1200" b="1" dirty="0">
                <a:latin typeface="+mj-lt"/>
              </a:rPr>
              <a:t>Submit the comment </a:t>
            </a:r>
            <a:endParaRPr lang="en-US" sz="1100" dirty="0">
              <a:latin typeface="+mj-lt"/>
            </a:endParaRPr>
          </a:p>
        </p:txBody>
      </p:sp>
      <p:pic>
        <p:nvPicPr>
          <p:cNvPr id="7" name="Picture 6">
            <a:extLst>
              <a:ext uri="{FF2B5EF4-FFF2-40B4-BE49-F238E27FC236}">
                <a16:creationId xmlns:a16="http://schemas.microsoft.com/office/drawing/2014/main" id="{78BA4FCE-8B04-6041-8A1F-8DBF3515325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749348" y="2383876"/>
            <a:ext cx="748775" cy="725004"/>
          </a:xfrm>
          <a:prstGeom prst="rect">
            <a:avLst/>
          </a:prstGeom>
        </p:spPr>
      </p:pic>
      <p:pic>
        <p:nvPicPr>
          <p:cNvPr id="9" name="Picture 8">
            <a:extLst>
              <a:ext uri="{FF2B5EF4-FFF2-40B4-BE49-F238E27FC236}">
                <a16:creationId xmlns:a16="http://schemas.microsoft.com/office/drawing/2014/main" id="{3EF06B4A-9BC1-2B46-9C32-2AA378162ED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012451" y="2428509"/>
            <a:ext cx="635741" cy="635741"/>
          </a:xfrm>
          <a:prstGeom prst="rect">
            <a:avLst/>
          </a:prstGeom>
        </p:spPr>
      </p:pic>
      <p:pic>
        <p:nvPicPr>
          <p:cNvPr id="23" name="Picture 22">
            <a:extLst>
              <a:ext uri="{FF2B5EF4-FFF2-40B4-BE49-F238E27FC236}">
                <a16:creationId xmlns:a16="http://schemas.microsoft.com/office/drawing/2014/main" id="{9E95D5C5-AD0D-8849-8F86-6E9D7CCC731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508477" y="2399451"/>
            <a:ext cx="693854" cy="693854"/>
          </a:xfrm>
          <a:prstGeom prst="rect">
            <a:avLst/>
          </a:prstGeom>
        </p:spPr>
      </p:pic>
      <p:sp>
        <p:nvSpPr>
          <p:cNvPr id="22" name="Rectangle 14">
            <a:extLst>
              <a:ext uri="{FF2B5EF4-FFF2-40B4-BE49-F238E27FC236}">
                <a16:creationId xmlns:a16="http://schemas.microsoft.com/office/drawing/2014/main" id="{B0F7A0AE-5292-B940-92F5-6953DFE630F1}"/>
              </a:ext>
            </a:extLst>
          </p:cNvPr>
          <p:cNvSpPr>
            <a:spLocks noChangeArrowheads="1"/>
          </p:cNvSpPr>
          <p:nvPr/>
        </p:nvSpPr>
        <p:spPr bwMode="auto">
          <a:xfrm>
            <a:off x="2079971" y="1501769"/>
            <a:ext cx="7892144" cy="514713"/>
          </a:xfrm>
          <a:prstGeom prst="rect">
            <a:avLst/>
          </a:prstGeom>
          <a:noFill/>
          <a:ln>
            <a:noFill/>
          </a:ln>
        </p:spPr>
        <p:txBody>
          <a:bodyPr>
            <a:noAutofit/>
          </a:bodyPr>
          <a:lstStyle>
            <a:lvl1pPr defTabSz="811213">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ＭＳ Ｐゴシック" panose="020B0600070205080204" pitchFamily="34" charset="-128"/>
              </a:defRPr>
            </a:lvl1pPr>
            <a:lvl2pPr marL="742950" indent="-285750" defTabSz="811213">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ＭＳ Ｐゴシック" panose="020B0600070205080204" pitchFamily="34" charset="-128"/>
              </a:defRPr>
            </a:lvl2pPr>
            <a:lvl3pPr marL="1143000" indent="-228600" defTabSz="811213">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ＭＳ Ｐゴシック" panose="020B0600070205080204" pitchFamily="34" charset="-128"/>
              </a:defRPr>
            </a:lvl3pPr>
            <a:lvl4pPr marL="1600200" indent="-228600" defTabSz="811213">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4pPr>
            <a:lvl5pPr marL="2057400" indent="-228600" defTabSz="811213">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5pPr>
            <a:lvl6pPr marL="25146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6pPr>
            <a:lvl7pPr marL="29718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7pPr>
            <a:lvl8pPr marL="34290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8pPr>
            <a:lvl9pPr marL="38862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9pPr>
          </a:lstStyle>
          <a:p>
            <a:pPr algn="ctr">
              <a:lnSpc>
                <a:spcPct val="100000"/>
              </a:lnSpc>
              <a:spcBef>
                <a:spcPct val="0"/>
              </a:spcBef>
              <a:buFontTx/>
              <a:buNone/>
              <a:defRPr/>
            </a:pPr>
            <a:r>
              <a:rPr lang="en-US" altLang="en-US" sz="1400" dirty="0">
                <a:solidFill>
                  <a:schemeClr val="bg2">
                    <a:lumMod val="50000"/>
                  </a:schemeClr>
                </a:solidFill>
              </a:rPr>
              <a:t>By law, federal agencies must consider and respond to public comments in the preamble of the final regulation, published in the Federal Register</a:t>
            </a:r>
          </a:p>
        </p:txBody>
      </p:sp>
      <p:grpSp>
        <p:nvGrpSpPr>
          <p:cNvPr id="37" name="Group 36">
            <a:extLst>
              <a:ext uri="{FF2B5EF4-FFF2-40B4-BE49-F238E27FC236}">
                <a16:creationId xmlns:a16="http://schemas.microsoft.com/office/drawing/2014/main" id="{C493C8C4-C007-48A3-9C52-1A7D3B9E7990}"/>
              </a:ext>
            </a:extLst>
          </p:cNvPr>
          <p:cNvGrpSpPr/>
          <p:nvPr/>
        </p:nvGrpSpPr>
        <p:grpSpPr>
          <a:xfrm>
            <a:off x="0" y="83316"/>
            <a:ext cx="12192000" cy="786177"/>
            <a:chOff x="0" y="83316"/>
            <a:chExt cx="12192000" cy="786177"/>
          </a:xfrm>
        </p:grpSpPr>
        <p:grpSp>
          <p:nvGrpSpPr>
            <p:cNvPr id="38" name="Group 37">
              <a:extLst>
                <a:ext uri="{FF2B5EF4-FFF2-40B4-BE49-F238E27FC236}">
                  <a16:creationId xmlns:a16="http://schemas.microsoft.com/office/drawing/2014/main" id="{F91C77A0-A20D-4D4F-9282-4A6DC503B003}"/>
                </a:ext>
              </a:extLst>
            </p:cNvPr>
            <p:cNvGrpSpPr/>
            <p:nvPr/>
          </p:nvGrpSpPr>
          <p:grpSpPr>
            <a:xfrm>
              <a:off x="0" y="83316"/>
              <a:ext cx="12192000" cy="786177"/>
              <a:chOff x="0" y="15594"/>
              <a:chExt cx="12192000" cy="786177"/>
            </a:xfrm>
          </p:grpSpPr>
          <p:sp>
            <p:nvSpPr>
              <p:cNvPr id="40" name="Rectangle 39">
                <a:extLst>
                  <a:ext uri="{FF2B5EF4-FFF2-40B4-BE49-F238E27FC236}">
                    <a16:creationId xmlns:a16="http://schemas.microsoft.com/office/drawing/2014/main" id="{CD1622BA-038D-4DDE-9AC3-7708D99A6C8D}"/>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0BC6EA08-BFA6-4D48-BD4E-AF0678B98204}"/>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42" name="Picture 16">
                <a:extLst>
                  <a:ext uri="{FF2B5EF4-FFF2-40B4-BE49-F238E27FC236}">
                    <a16:creationId xmlns:a16="http://schemas.microsoft.com/office/drawing/2014/main" id="{B0DAC457-2617-4E0C-93C8-5DA0A6F98ED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9" name="TextBox 12">
              <a:extLst>
                <a:ext uri="{FF2B5EF4-FFF2-40B4-BE49-F238E27FC236}">
                  <a16:creationId xmlns:a16="http://schemas.microsoft.com/office/drawing/2014/main" id="{5E8021B5-A3B2-442A-B96D-EB74DA971A6E}"/>
                </a:ext>
              </a:extLst>
            </p:cNvPr>
            <p:cNvSpPr txBox="1">
              <a:spLocks noChangeArrowheads="1"/>
            </p:cNvSpPr>
            <p:nvPr/>
          </p:nvSpPr>
          <p:spPr bwMode="auto">
            <a:xfrm>
              <a:off x="8620815" y="192351"/>
              <a:ext cx="2029723"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LEGISLATION AND REGULATION</a:t>
              </a:r>
            </a:p>
          </p:txBody>
        </p:sp>
      </p:grpSp>
    </p:spTree>
    <p:extLst>
      <p:ext uri="{BB962C8B-B14F-4D97-AF65-F5344CB8AC3E}">
        <p14:creationId xmlns:p14="http://schemas.microsoft.com/office/powerpoint/2010/main" val="1553963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p:cNvSpPr txBox="1">
            <a:spLocks/>
          </p:cNvSpPr>
          <p:nvPr/>
        </p:nvSpPr>
        <p:spPr bwMode="auto">
          <a:xfrm>
            <a:off x="1928808" y="929794"/>
            <a:ext cx="8407400" cy="695644"/>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eaLnBrk="0" fontAlgn="base" hangingPunct="0">
              <a:lnSpc>
                <a:spcPct val="90000"/>
              </a:lnSpc>
              <a:spcBef>
                <a:spcPct val="0"/>
              </a:spcBef>
              <a:spcAft>
                <a:spcPct val="0"/>
              </a:spcAft>
              <a:defRPr sz="2200" b="1" kern="1200">
                <a:solidFill>
                  <a:schemeClr val="tx1"/>
                </a:solidFill>
                <a:latin typeface="Georgia" panose="02040502050405020303" pitchFamily="18" charset="0"/>
                <a:ea typeface="ＭＳ Ｐゴシック" panose="020B0600070205080204" pitchFamily="34" charset="-128"/>
                <a:cs typeface="MS PGothic" charset="0"/>
              </a:defRPr>
            </a:lvl1pPr>
            <a:lvl2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2pPr>
            <a:lvl3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3pPr>
            <a:lvl4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4pPr>
            <a:lvl5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5pPr>
            <a:lvl6pPr marL="4572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6pPr>
            <a:lvl7pPr marL="9144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7pPr>
            <a:lvl8pPr marL="13716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8pPr>
            <a:lvl9pPr marL="18288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9pPr>
          </a:lstStyle>
          <a:p>
            <a:pPr algn="ctr"/>
            <a:r>
              <a:rPr lang="en-US" altLang="en-US" sz="2400" dirty="0">
                <a:latin typeface="Georgia" charset="0"/>
                <a:ea typeface="ＭＳ Ｐゴシック" charset="-128"/>
                <a:cs typeface="MS PGothic" charset="-128"/>
              </a:rPr>
              <a:t>What to include in an effective public comment </a:t>
            </a:r>
          </a:p>
        </p:txBody>
      </p:sp>
      <p:sp>
        <p:nvSpPr>
          <p:cNvPr id="4" name="Slide Number Placeholder 3"/>
          <p:cNvSpPr>
            <a:spLocks noGrp="1"/>
          </p:cNvSpPr>
          <p:nvPr>
            <p:ph type="sldNum" sz="quarter" idx="12"/>
          </p:nvPr>
        </p:nvSpPr>
        <p:spPr>
          <a:xfrm>
            <a:off x="8804193" y="6427105"/>
            <a:ext cx="2844800" cy="365125"/>
          </a:xfrm>
          <a:prstGeom prst="rect">
            <a:avLst/>
          </a:prstGeom>
        </p:spPr>
        <p:txBody>
          <a:bodyPr/>
          <a:lstStyle>
            <a:defPPr>
              <a:defRPr lang="en-US"/>
            </a:defPPr>
            <a:lvl1pPr marL="0" algn="r" defTabSz="914400" rtl="0" eaLnBrk="1" latinLnBrk="0" hangingPunct="1">
              <a:defRPr sz="800" kern="120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EFBC90E-502A-A54D-9BAE-6F74229062B0}" type="slidenum">
              <a:rPr lang="en-US" smtClean="0"/>
              <a:pPr/>
              <a:t>11</a:t>
            </a:fld>
            <a:endParaRPr lang="en-US" dirty="0"/>
          </a:p>
        </p:txBody>
      </p:sp>
      <p:sp>
        <p:nvSpPr>
          <p:cNvPr id="28" name="TextBox 1"/>
          <p:cNvSpPr txBox="1">
            <a:spLocks noChangeArrowheads="1"/>
          </p:cNvSpPr>
          <p:nvPr/>
        </p:nvSpPr>
        <p:spPr bwMode="auto">
          <a:xfrm>
            <a:off x="2404834" y="1460849"/>
            <a:ext cx="773176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nSpc>
                <a:spcPct val="100000"/>
              </a:lnSpc>
              <a:spcBef>
                <a:spcPct val="0"/>
              </a:spcBef>
              <a:buFontTx/>
              <a:buNone/>
            </a:pPr>
            <a:r>
              <a:rPr lang="en-US" altLang="en-US" sz="1200" b="1" dirty="0">
                <a:latin typeface="+mj-lt"/>
              </a:rPr>
              <a:t>An introduction </a:t>
            </a:r>
          </a:p>
          <a:p>
            <a:pPr marL="171450" indent="-171450">
              <a:lnSpc>
                <a:spcPct val="100000"/>
              </a:lnSpc>
              <a:spcBef>
                <a:spcPct val="0"/>
              </a:spcBef>
            </a:pPr>
            <a:r>
              <a:rPr lang="en-US" altLang="en-US" sz="1100" dirty="0">
                <a:latin typeface="+mj-lt"/>
              </a:rPr>
              <a:t>Explain why you are an interested party and state your group affiliation, if any </a:t>
            </a:r>
          </a:p>
          <a:p>
            <a:pPr marL="171450" indent="-171450">
              <a:lnSpc>
                <a:spcPct val="100000"/>
              </a:lnSpc>
              <a:spcBef>
                <a:spcPct val="0"/>
              </a:spcBef>
            </a:pPr>
            <a:r>
              <a:rPr lang="en-US" altLang="en-US" sz="1100" dirty="0">
                <a:latin typeface="+mj-lt"/>
              </a:rPr>
              <a:t>Establish your credentials — agencies welcome comments to gain insights from technical or field expertise not readily available within the government</a:t>
            </a:r>
          </a:p>
        </p:txBody>
      </p:sp>
      <p:sp>
        <p:nvSpPr>
          <p:cNvPr id="29" name="TextBox 12"/>
          <p:cNvSpPr txBox="1">
            <a:spLocks noChangeArrowheads="1"/>
          </p:cNvSpPr>
          <p:nvPr/>
        </p:nvSpPr>
        <p:spPr bwMode="auto">
          <a:xfrm>
            <a:off x="2404834" y="2401108"/>
            <a:ext cx="7731761" cy="62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nSpc>
                <a:spcPct val="100000"/>
              </a:lnSpc>
              <a:spcBef>
                <a:spcPct val="0"/>
              </a:spcBef>
              <a:buFontTx/>
              <a:buNone/>
            </a:pPr>
            <a:r>
              <a:rPr lang="en-US" altLang="en-US" sz="1200" b="1" dirty="0">
                <a:latin typeface="+mj-lt"/>
              </a:rPr>
              <a:t>A background</a:t>
            </a:r>
          </a:p>
          <a:p>
            <a:pPr marL="171450" indent="-171450">
              <a:lnSpc>
                <a:spcPct val="100000"/>
              </a:lnSpc>
              <a:spcBef>
                <a:spcPct val="0"/>
              </a:spcBef>
            </a:pPr>
            <a:r>
              <a:rPr lang="en-US" altLang="en-US" sz="1100" dirty="0">
                <a:latin typeface="+mj-lt"/>
              </a:rPr>
              <a:t>Identify which issues in the regulation that you are addressing with your comment</a:t>
            </a:r>
          </a:p>
          <a:p>
            <a:pPr marL="171450" indent="-171450">
              <a:lnSpc>
                <a:spcPct val="100000"/>
              </a:lnSpc>
              <a:spcBef>
                <a:spcPct val="0"/>
              </a:spcBef>
            </a:pPr>
            <a:r>
              <a:rPr lang="en-US" altLang="en-US" sz="1100" dirty="0">
                <a:latin typeface="+mj-lt"/>
              </a:rPr>
              <a:t>Clearly state the specific citation within the federal register document that your comment is addressing </a:t>
            </a:r>
          </a:p>
        </p:txBody>
      </p:sp>
      <p:sp>
        <p:nvSpPr>
          <p:cNvPr id="30" name="TextBox 12"/>
          <p:cNvSpPr txBox="1">
            <a:spLocks noChangeArrowheads="1"/>
          </p:cNvSpPr>
          <p:nvPr/>
        </p:nvSpPr>
        <p:spPr bwMode="auto">
          <a:xfrm>
            <a:off x="2404834" y="3169588"/>
            <a:ext cx="773176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nSpc>
                <a:spcPct val="100000"/>
              </a:lnSpc>
              <a:spcBef>
                <a:spcPct val="0"/>
              </a:spcBef>
              <a:buFontTx/>
              <a:buNone/>
            </a:pPr>
            <a:r>
              <a:rPr lang="en-US" altLang="en-US" sz="1200" b="1" dirty="0">
                <a:latin typeface="+mj-lt"/>
              </a:rPr>
              <a:t>Analysis </a:t>
            </a:r>
            <a:endParaRPr lang="en-US" altLang="en-US" sz="1100" dirty="0">
              <a:latin typeface="+mj-lt"/>
            </a:endParaRPr>
          </a:p>
          <a:p>
            <a:pPr marL="171450" indent="-171450">
              <a:lnSpc>
                <a:spcPct val="100000"/>
              </a:lnSpc>
              <a:spcBef>
                <a:spcPct val="0"/>
              </a:spcBef>
            </a:pPr>
            <a:r>
              <a:rPr lang="en-US" altLang="en-US" sz="1100" dirty="0">
                <a:latin typeface="+mj-lt"/>
              </a:rPr>
              <a:t>Lay out the argument for the comment </a:t>
            </a:r>
          </a:p>
          <a:p>
            <a:pPr marL="171450" indent="-171450">
              <a:lnSpc>
                <a:spcPct val="100000"/>
              </a:lnSpc>
              <a:spcBef>
                <a:spcPct val="0"/>
              </a:spcBef>
            </a:pPr>
            <a:r>
              <a:rPr lang="en-US" altLang="en-US" sz="1100" dirty="0">
                <a:latin typeface="+mj-lt"/>
              </a:rPr>
              <a:t>Support your argument with evidence </a:t>
            </a:r>
          </a:p>
          <a:p>
            <a:pPr marL="171450" indent="-171450">
              <a:lnSpc>
                <a:spcPct val="100000"/>
              </a:lnSpc>
              <a:spcBef>
                <a:spcPct val="0"/>
              </a:spcBef>
            </a:pPr>
            <a:r>
              <a:rPr lang="en-US" altLang="en-US" sz="1100" dirty="0">
                <a:latin typeface="+mj-lt"/>
              </a:rPr>
              <a:t>You might attempt to convince the regulatory agency that the rule was issued outside of its own regulatory standards</a:t>
            </a:r>
            <a:endParaRPr lang="en-US" altLang="en-US" sz="1100" dirty="0"/>
          </a:p>
        </p:txBody>
      </p:sp>
      <p:sp>
        <p:nvSpPr>
          <p:cNvPr id="32" name="TextBox 12"/>
          <p:cNvSpPr txBox="1">
            <a:spLocks noChangeArrowheads="1"/>
          </p:cNvSpPr>
          <p:nvPr/>
        </p:nvSpPr>
        <p:spPr bwMode="auto">
          <a:xfrm>
            <a:off x="2404834" y="4136849"/>
            <a:ext cx="7731761" cy="660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nSpc>
                <a:spcPct val="100000"/>
              </a:lnSpc>
              <a:spcBef>
                <a:spcPct val="0"/>
              </a:spcBef>
              <a:buFontTx/>
              <a:buNone/>
            </a:pPr>
            <a:r>
              <a:rPr lang="en-US" altLang="en-US" sz="1200" b="1" dirty="0">
                <a:latin typeface="+mj-lt"/>
              </a:rPr>
              <a:t>Conclusion </a:t>
            </a:r>
          </a:p>
          <a:p>
            <a:pPr marL="171450" indent="-171450">
              <a:lnSpc>
                <a:spcPct val="100000"/>
              </a:lnSpc>
              <a:spcBef>
                <a:spcPct val="0"/>
              </a:spcBef>
            </a:pPr>
            <a:r>
              <a:rPr lang="en-US" altLang="en-US" sz="1100" dirty="0">
                <a:latin typeface="+mj-lt"/>
              </a:rPr>
              <a:t>Wrap up the argument</a:t>
            </a:r>
          </a:p>
          <a:p>
            <a:pPr marL="171450" indent="-171450">
              <a:lnSpc>
                <a:spcPct val="100000"/>
              </a:lnSpc>
              <a:spcBef>
                <a:spcPct val="0"/>
              </a:spcBef>
            </a:pPr>
            <a:r>
              <a:rPr lang="en-US" altLang="en-US" sz="1100" dirty="0">
                <a:latin typeface="+mj-lt"/>
              </a:rPr>
              <a:t>Reiterate clear recommendations for the rulemaking agency  </a:t>
            </a:r>
            <a:endParaRPr lang="en-US" altLang="en-US" sz="1100" dirty="0"/>
          </a:p>
        </p:txBody>
      </p:sp>
      <p:sp>
        <p:nvSpPr>
          <p:cNvPr id="33" name="TextBox 32"/>
          <p:cNvSpPr txBox="1"/>
          <p:nvPr/>
        </p:nvSpPr>
        <p:spPr>
          <a:xfrm>
            <a:off x="1990495" y="1453455"/>
            <a:ext cx="382588" cy="646113"/>
          </a:xfrm>
          <a:prstGeom prst="rect">
            <a:avLst/>
          </a:prstGeom>
          <a:noFill/>
        </p:spPr>
        <p:txBody>
          <a:bodyPr wrap="none">
            <a:noAutofit/>
          </a:bodyPr>
          <a:lstStyle/>
          <a:p>
            <a:pPr>
              <a:defRPr/>
            </a:pPr>
            <a:r>
              <a:rPr lang="en-US" sz="3600" b="1" dirty="0">
                <a:solidFill>
                  <a:srgbClr val="79133C"/>
                </a:solidFill>
                <a:latin typeface="+mj-lt"/>
              </a:rPr>
              <a:t>1</a:t>
            </a:r>
          </a:p>
        </p:txBody>
      </p:sp>
      <p:sp>
        <p:nvSpPr>
          <p:cNvPr id="49" name="TextBox 48"/>
          <p:cNvSpPr txBox="1"/>
          <p:nvPr/>
        </p:nvSpPr>
        <p:spPr>
          <a:xfrm>
            <a:off x="1960333" y="2343442"/>
            <a:ext cx="442912" cy="647700"/>
          </a:xfrm>
          <a:prstGeom prst="rect">
            <a:avLst/>
          </a:prstGeom>
          <a:noFill/>
        </p:spPr>
        <p:txBody>
          <a:bodyPr wrap="none">
            <a:noAutofit/>
          </a:bodyPr>
          <a:lstStyle/>
          <a:p>
            <a:pPr>
              <a:defRPr/>
            </a:pPr>
            <a:r>
              <a:rPr lang="en-US" sz="3600" b="1" dirty="0">
                <a:solidFill>
                  <a:srgbClr val="79133C"/>
                </a:solidFill>
                <a:latin typeface="+mj-lt"/>
              </a:rPr>
              <a:t>2</a:t>
            </a:r>
          </a:p>
        </p:txBody>
      </p:sp>
      <p:sp>
        <p:nvSpPr>
          <p:cNvPr id="50" name="TextBox 49"/>
          <p:cNvSpPr txBox="1"/>
          <p:nvPr/>
        </p:nvSpPr>
        <p:spPr>
          <a:xfrm>
            <a:off x="1961920" y="3197333"/>
            <a:ext cx="439738" cy="646112"/>
          </a:xfrm>
          <a:prstGeom prst="rect">
            <a:avLst/>
          </a:prstGeom>
          <a:noFill/>
        </p:spPr>
        <p:txBody>
          <a:bodyPr wrap="none">
            <a:noAutofit/>
          </a:bodyPr>
          <a:lstStyle/>
          <a:p>
            <a:pPr>
              <a:defRPr/>
            </a:pPr>
            <a:r>
              <a:rPr lang="en-US" sz="3600" b="1" dirty="0">
                <a:solidFill>
                  <a:srgbClr val="79133C"/>
                </a:solidFill>
                <a:latin typeface="+mj-lt"/>
              </a:rPr>
              <a:t>3</a:t>
            </a:r>
          </a:p>
        </p:txBody>
      </p:sp>
      <p:sp>
        <p:nvSpPr>
          <p:cNvPr id="51" name="TextBox 50"/>
          <p:cNvSpPr txBox="1"/>
          <p:nvPr/>
        </p:nvSpPr>
        <p:spPr>
          <a:xfrm>
            <a:off x="1958745" y="4070613"/>
            <a:ext cx="446088" cy="647700"/>
          </a:xfrm>
          <a:prstGeom prst="rect">
            <a:avLst/>
          </a:prstGeom>
          <a:noFill/>
        </p:spPr>
        <p:txBody>
          <a:bodyPr wrap="none">
            <a:noAutofit/>
          </a:bodyPr>
          <a:lstStyle/>
          <a:p>
            <a:pPr>
              <a:defRPr/>
            </a:pPr>
            <a:r>
              <a:rPr lang="en-US" sz="3600" b="1" dirty="0">
                <a:solidFill>
                  <a:srgbClr val="79133C"/>
                </a:solidFill>
                <a:latin typeface="+mj-lt"/>
              </a:rPr>
              <a:t>4</a:t>
            </a:r>
          </a:p>
        </p:txBody>
      </p:sp>
      <p:sp>
        <p:nvSpPr>
          <p:cNvPr id="17" name="TextBox 16"/>
          <p:cNvSpPr txBox="1"/>
          <p:nvPr/>
        </p:nvSpPr>
        <p:spPr>
          <a:xfrm>
            <a:off x="1967628" y="4945483"/>
            <a:ext cx="428322" cy="646331"/>
          </a:xfrm>
          <a:prstGeom prst="rect">
            <a:avLst/>
          </a:prstGeom>
          <a:noFill/>
        </p:spPr>
        <p:txBody>
          <a:bodyPr wrap="none">
            <a:noAutofit/>
          </a:bodyPr>
          <a:lstStyle/>
          <a:p>
            <a:pPr>
              <a:defRPr/>
            </a:pPr>
            <a:r>
              <a:rPr lang="en-US" sz="3600" b="1" dirty="0">
                <a:solidFill>
                  <a:srgbClr val="79133C"/>
                </a:solidFill>
                <a:latin typeface="+mj-lt"/>
              </a:rPr>
              <a:t>5</a:t>
            </a:r>
          </a:p>
        </p:txBody>
      </p:sp>
      <p:sp>
        <p:nvSpPr>
          <p:cNvPr id="18" name="TextBox 12"/>
          <p:cNvSpPr txBox="1">
            <a:spLocks noChangeArrowheads="1"/>
          </p:cNvSpPr>
          <p:nvPr/>
        </p:nvSpPr>
        <p:spPr bwMode="auto">
          <a:xfrm>
            <a:off x="2404834" y="4945086"/>
            <a:ext cx="773176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nSpc>
                <a:spcPct val="100000"/>
              </a:lnSpc>
              <a:spcBef>
                <a:spcPct val="0"/>
              </a:spcBef>
              <a:buFontTx/>
              <a:buNone/>
            </a:pPr>
            <a:r>
              <a:rPr lang="en-US" altLang="en-US" sz="1200" b="1" dirty="0">
                <a:latin typeface="+mj-lt"/>
              </a:rPr>
              <a:t>Citations</a:t>
            </a:r>
          </a:p>
          <a:p>
            <a:pPr marL="171450" indent="-171450">
              <a:lnSpc>
                <a:spcPct val="100000"/>
              </a:lnSpc>
              <a:spcBef>
                <a:spcPct val="0"/>
              </a:spcBef>
            </a:pPr>
            <a:r>
              <a:rPr lang="en-US" altLang="en-US" sz="1100" dirty="0">
                <a:latin typeface="+mj-lt"/>
              </a:rPr>
              <a:t>Good citations are essential for an effective comment </a:t>
            </a:r>
          </a:p>
          <a:p>
            <a:pPr marL="171450" indent="-171450">
              <a:lnSpc>
                <a:spcPct val="100000"/>
              </a:lnSpc>
              <a:spcBef>
                <a:spcPct val="0"/>
              </a:spcBef>
            </a:pPr>
            <a:r>
              <a:rPr lang="en-US" altLang="en-US" sz="1100" dirty="0">
                <a:latin typeface="+mj-lt"/>
              </a:rPr>
              <a:t>Comments should have full source citations providing data and analysis not readily available to those in the federal government</a:t>
            </a:r>
          </a:p>
        </p:txBody>
      </p:sp>
      <p:sp>
        <p:nvSpPr>
          <p:cNvPr id="23" name="Text Placeholder 18"/>
          <p:cNvSpPr txBox="1">
            <a:spLocks/>
          </p:cNvSpPr>
          <p:nvPr/>
        </p:nvSpPr>
        <p:spPr bwMode="auto">
          <a:xfrm>
            <a:off x="1928808" y="6422608"/>
            <a:ext cx="3043242" cy="340591"/>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700" dirty="0">
                <a:latin typeface="Georgia"/>
                <a:cs typeface="Georgia"/>
              </a:rPr>
              <a:t>Nicholas Wu | Slide last updated on: August 28, 2018 </a:t>
            </a:r>
          </a:p>
        </p:txBody>
      </p:sp>
      <p:sp>
        <p:nvSpPr>
          <p:cNvPr id="24" name="Text Placeholder 18"/>
          <p:cNvSpPr txBox="1">
            <a:spLocks/>
          </p:cNvSpPr>
          <p:nvPr/>
        </p:nvSpPr>
        <p:spPr bwMode="auto">
          <a:xfrm>
            <a:off x="1928808" y="6220588"/>
            <a:ext cx="8247721" cy="191226"/>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700" dirty="0">
                <a:solidFill>
                  <a:schemeClr val="tx1">
                    <a:lumMod val="50000"/>
                    <a:lumOff val="50000"/>
                  </a:schemeClr>
                </a:solidFill>
                <a:latin typeface="Georgia"/>
                <a:cs typeface="Georgia"/>
              </a:rPr>
              <a:t>Sources: Adam Looney. “How to effectively comment on regulations.” </a:t>
            </a:r>
            <a:r>
              <a:rPr lang="en-US" sz="700" i="1" dirty="0">
                <a:solidFill>
                  <a:schemeClr val="tx1">
                    <a:lumMod val="50000"/>
                    <a:lumOff val="50000"/>
                  </a:schemeClr>
                </a:solidFill>
                <a:latin typeface="Georgia"/>
                <a:cs typeface="Georgia"/>
              </a:rPr>
              <a:t>The Brookings Institution. </a:t>
            </a:r>
            <a:r>
              <a:rPr lang="en-US" sz="700" dirty="0">
                <a:solidFill>
                  <a:schemeClr val="tx1">
                    <a:lumMod val="50000"/>
                    <a:lumOff val="50000"/>
                  </a:schemeClr>
                </a:solidFill>
                <a:latin typeface="Georgia"/>
                <a:cs typeface="Georgia"/>
              </a:rPr>
              <a:t>August 2018. </a:t>
            </a:r>
          </a:p>
        </p:txBody>
      </p:sp>
      <p:grpSp>
        <p:nvGrpSpPr>
          <p:cNvPr id="27" name="Group 26">
            <a:extLst>
              <a:ext uri="{FF2B5EF4-FFF2-40B4-BE49-F238E27FC236}">
                <a16:creationId xmlns:a16="http://schemas.microsoft.com/office/drawing/2014/main" id="{10419838-77C1-4D2B-8A1D-E477913C9FC1}"/>
              </a:ext>
            </a:extLst>
          </p:cNvPr>
          <p:cNvGrpSpPr/>
          <p:nvPr/>
        </p:nvGrpSpPr>
        <p:grpSpPr>
          <a:xfrm>
            <a:off x="0" y="83316"/>
            <a:ext cx="12192000" cy="786177"/>
            <a:chOff x="0" y="83316"/>
            <a:chExt cx="12192000" cy="786177"/>
          </a:xfrm>
        </p:grpSpPr>
        <p:grpSp>
          <p:nvGrpSpPr>
            <p:cNvPr id="31" name="Group 30">
              <a:extLst>
                <a:ext uri="{FF2B5EF4-FFF2-40B4-BE49-F238E27FC236}">
                  <a16:creationId xmlns:a16="http://schemas.microsoft.com/office/drawing/2014/main" id="{A35593D2-7DE2-435C-85B2-9C7EA728FF6D}"/>
                </a:ext>
              </a:extLst>
            </p:cNvPr>
            <p:cNvGrpSpPr/>
            <p:nvPr/>
          </p:nvGrpSpPr>
          <p:grpSpPr>
            <a:xfrm>
              <a:off x="0" y="83316"/>
              <a:ext cx="12192000" cy="786177"/>
              <a:chOff x="0" y="15594"/>
              <a:chExt cx="12192000" cy="786177"/>
            </a:xfrm>
          </p:grpSpPr>
          <p:sp>
            <p:nvSpPr>
              <p:cNvPr id="35" name="Rectangle 34">
                <a:extLst>
                  <a:ext uri="{FF2B5EF4-FFF2-40B4-BE49-F238E27FC236}">
                    <a16:creationId xmlns:a16="http://schemas.microsoft.com/office/drawing/2014/main" id="{DCFAD67B-F773-401F-B3B7-67583929CF21}"/>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94B8B683-CC85-435C-9AF4-025F1D82C834}"/>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37" name="Picture 16">
                <a:extLst>
                  <a:ext uri="{FF2B5EF4-FFF2-40B4-BE49-F238E27FC236}">
                    <a16:creationId xmlns:a16="http://schemas.microsoft.com/office/drawing/2014/main" id="{438B50B9-0EFB-4B8A-8DD3-67BA0C64C30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4" name="TextBox 12">
              <a:extLst>
                <a:ext uri="{FF2B5EF4-FFF2-40B4-BE49-F238E27FC236}">
                  <a16:creationId xmlns:a16="http://schemas.microsoft.com/office/drawing/2014/main" id="{0800C2F3-1F77-4548-9F04-911F98111C51}"/>
                </a:ext>
              </a:extLst>
            </p:cNvPr>
            <p:cNvSpPr txBox="1">
              <a:spLocks noChangeArrowheads="1"/>
            </p:cNvSpPr>
            <p:nvPr/>
          </p:nvSpPr>
          <p:spPr bwMode="auto">
            <a:xfrm>
              <a:off x="8620815" y="192351"/>
              <a:ext cx="2029723"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LEGISLATION AND REGULATION</a:t>
              </a:r>
            </a:p>
          </p:txBody>
        </p:sp>
      </p:grpSp>
    </p:spTree>
    <p:extLst>
      <p:ext uri="{BB962C8B-B14F-4D97-AF65-F5344CB8AC3E}">
        <p14:creationId xmlns:p14="http://schemas.microsoft.com/office/powerpoint/2010/main" val="3535552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a:stCxn id="13" idx="0"/>
          </p:cNvCxnSpPr>
          <p:nvPr/>
        </p:nvCxnSpPr>
        <p:spPr>
          <a:xfrm flipV="1">
            <a:off x="1256890" y="1785513"/>
            <a:ext cx="0" cy="1843798"/>
          </a:xfrm>
          <a:prstGeom prst="straightConnector1">
            <a:avLst/>
          </a:prstGeom>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511826" y="959003"/>
            <a:ext cx="11263973" cy="1115568"/>
          </a:xfrm>
        </p:spPr>
        <p:txBody>
          <a:bodyPr/>
          <a:lstStyle/>
          <a:p>
            <a:r>
              <a:rPr lang="en-US" dirty="0">
                <a:latin typeface="+mj-lt"/>
              </a:rPr>
              <a:t>Roadmap</a:t>
            </a:r>
          </a:p>
        </p:txBody>
      </p:sp>
      <p:grpSp>
        <p:nvGrpSpPr>
          <p:cNvPr id="11" name="Group 10">
            <a:extLst>
              <a:ext uri="{FF2B5EF4-FFF2-40B4-BE49-F238E27FC236}">
                <a16:creationId xmlns:a16="http://schemas.microsoft.com/office/drawing/2014/main" id="{E14095DC-4791-498F-822C-C47AE834E36F}"/>
              </a:ext>
            </a:extLst>
          </p:cNvPr>
          <p:cNvGrpSpPr/>
          <p:nvPr/>
        </p:nvGrpSpPr>
        <p:grpSpPr>
          <a:xfrm>
            <a:off x="0" y="31775"/>
            <a:ext cx="12192000" cy="786177"/>
            <a:chOff x="0" y="15594"/>
            <a:chExt cx="12192000" cy="786177"/>
          </a:xfrm>
        </p:grpSpPr>
        <p:sp>
          <p:nvSpPr>
            <p:cNvPr id="12" name="Rectangle 11">
              <a:extLst>
                <a:ext uri="{FF2B5EF4-FFF2-40B4-BE49-F238E27FC236}">
                  <a16:creationId xmlns:a16="http://schemas.microsoft.com/office/drawing/2014/main" id="{4AF62A28-010A-42E4-9977-20CD21B9DBF7}"/>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648808F-2F5D-47F7-A012-12429C16EBF8}"/>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5" name="Picture 16">
              <a:extLst>
                <a:ext uri="{FF2B5EF4-FFF2-40B4-BE49-F238E27FC236}">
                  <a16:creationId xmlns:a16="http://schemas.microsoft.com/office/drawing/2014/main" id="{23F2F733-A36B-4DBF-BE05-7A80B66CA5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a:extLst>
              <a:ext uri="{FF2B5EF4-FFF2-40B4-BE49-F238E27FC236}">
                <a16:creationId xmlns:a16="http://schemas.microsoft.com/office/drawing/2014/main" id="{320C0213-CB25-413A-9644-F4254B76F9D1}"/>
              </a:ext>
            </a:extLst>
          </p:cNvPr>
          <p:cNvGrpSpPr/>
          <p:nvPr/>
        </p:nvGrpSpPr>
        <p:grpSpPr>
          <a:xfrm>
            <a:off x="1166130" y="1680147"/>
            <a:ext cx="188632" cy="4563279"/>
            <a:chOff x="1521642" y="1670371"/>
            <a:chExt cx="188632" cy="4563279"/>
          </a:xfrm>
          <a:solidFill>
            <a:schemeClr val="bg2"/>
          </a:solidFill>
        </p:grpSpPr>
        <p:cxnSp>
          <p:nvCxnSpPr>
            <p:cNvPr id="29" name="Straight Arrow Connector 28">
              <a:extLst>
                <a:ext uri="{FF2B5EF4-FFF2-40B4-BE49-F238E27FC236}">
                  <a16:creationId xmlns:a16="http://schemas.microsoft.com/office/drawing/2014/main" id="{5FC5D247-AD92-46F4-AF64-06842EDBAB5E}"/>
                </a:ext>
              </a:extLst>
            </p:cNvPr>
            <p:cNvCxnSpPr>
              <a:cxnSpLocks/>
            </p:cNvCxnSpPr>
            <p:nvPr/>
          </p:nvCxnSpPr>
          <p:spPr>
            <a:xfrm flipV="1">
              <a:off x="1608486" y="3797185"/>
              <a:ext cx="7434" cy="2417308"/>
            </a:xfrm>
            <a:prstGeom prst="straightConnector1">
              <a:avLst/>
            </a:prstGeom>
            <a:grpFill/>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5AA26C76-BC26-4522-9F2A-F7F5B438AAAA}"/>
                </a:ext>
              </a:extLst>
            </p:cNvPr>
            <p:cNvGrpSpPr/>
            <p:nvPr/>
          </p:nvGrpSpPr>
          <p:grpSpPr>
            <a:xfrm>
              <a:off x="1521642" y="1670371"/>
              <a:ext cx="188632" cy="4563279"/>
              <a:chOff x="922267" y="1695453"/>
              <a:chExt cx="188632" cy="4563279"/>
            </a:xfrm>
            <a:grpFill/>
          </p:grpSpPr>
          <p:grpSp>
            <p:nvGrpSpPr>
              <p:cNvPr id="19" name="Group 18">
                <a:extLst>
                  <a:ext uri="{FF2B5EF4-FFF2-40B4-BE49-F238E27FC236}">
                    <a16:creationId xmlns:a16="http://schemas.microsoft.com/office/drawing/2014/main" id="{6B98CD3F-863A-4406-992A-2A9FFF419ADF}"/>
                  </a:ext>
                </a:extLst>
              </p:cNvPr>
              <p:cNvGrpSpPr/>
              <p:nvPr/>
            </p:nvGrpSpPr>
            <p:grpSpPr>
              <a:xfrm>
                <a:off x="922267" y="1695453"/>
                <a:ext cx="181321" cy="4563279"/>
                <a:chOff x="922267" y="1695453"/>
                <a:chExt cx="181321" cy="4563279"/>
              </a:xfrm>
              <a:grpFill/>
            </p:grpSpPr>
            <p:grpSp>
              <p:nvGrpSpPr>
                <p:cNvPr id="16" name="Group 15">
                  <a:extLst>
                    <a:ext uri="{FF2B5EF4-FFF2-40B4-BE49-F238E27FC236}">
                      <a16:creationId xmlns:a16="http://schemas.microsoft.com/office/drawing/2014/main" id="{334A079A-1E89-4A87-8940-5D697F351AC6}"/>
                    </a:ext>
                  </a:extLst>
                </p:cNvPr>
                <p:cNvGrpSpPr/>
                <p:nvPr/>
              </p:nvGrpSpPr>
              <p:grpSpPr>
                <a:xfrm>
                  <a:off x="922466" y="1695453"/>
                  <a:ext cx="181122" cy="2132044"/>
                  <a:chOff x="2178982" y="1753154"/>
                  <a:chExt cx="181122" cy="2132044"/>
                </a:xfrm>
                <a:grpFill/>
              </p:grpSpPr>
              <p:grpSp>
                <p:nvGrpSpPr>
                  <p:cNvPr id="6" name="Group 5">
                    <a:extLst>
                      <a:ext uri="{FF2B5EF4-FFF2-40B4-BE49-F238E27FC236}">
                        <a16:creationId xmlns:a16="http://schemas.microsoft.com/office/drawing/2014/main" id="{6779DFB7-884A-4AA2-83AC-4B69CFC6F10F}"/>
                      </a:ext>
                    </a:extLst>
                  </p:cNvPr>
                  <p:cNvGrpSpPr/>
                  <p:nvPr/>
                </p:nvGrpSpPr>
                <p:grpSpPr>
                  <a:xfrm>
                    <a:off x="2178982" y="2727736"/>
                    <a:ext cx="181122" cy="670171"/>
                    <a:chOff x="2465536" y="2890377"/>
                    <a:chExt cx="181122" cy="670171"/>
                  </a:xfrm>
                  <a:grpFill/>
                </p:grpSpPr>
                <p:sp>
                  <p:nvSpPr>
                    <p:cNvPr id="7" name="Oval 6"/>
                    <p:cNvSpPr>
                      <a:spLocks noChangeAspect="1"/>
                    </p:cNvSpPr>
                    <p:nvPr/>
                  </p:nvSpPr>
                  <p:spPr>
                    <a:xfrm>
                      <a:off x="2465536" y="2890377"/>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8" name="Oval 7"/>
                    <p:cNvSpPr>
                      <a:spLocks noChangeAspect="1"/>
                    </p:cNvSpPr>
                    <p:nvPr/>
                  </p:nvSpPr>
                  <p:spPr>
                    <a:xfrm>
                      <a:off x="2465536" y="3377668"/>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nvGrpSpPr>
                  <p:cNvPr id="3" name="Group 2">
                    <a:extLst>
                      <a:ext uri="{FF2B5EF4-FFF2-40B4-BE49-F238E27FC236}">
                        <a16:creationId xmlns:a16="http://schemas.microsoft.com/office/drawing/2014/main" id="{B5BD6781-A523-45DA-93C2-7EAB50767823}"/>
                      </a:ext>
                    </a:extLst>
                  </p:cNvPr>
                  <p:cNvGrpSpPr/>
                  <p:nvPr/>
                </p:nvGrpSpPr>
                <p:grpSpPr>
                  <a:xfrm>
                    <a:off x="2178982" y="1753154"/>
                    <a:ext cx="181122" cy="2132044"/>
                    <a:chOff x="2465536" y="1915795"/>
                    <a:chExt cx="181122" cy="2132044"/>
                  </a:xfrm>
                  <a:grpFill/>
                </p:grpSpPr>
                <p:sp>
                  <p:nvSpPr>
                    <p:cNvPr id="5" name="Oval 4"/>
                    <p:cNvSpPr>
                      <a:spLocks noChangeAspect="1"/>
                    </p:cNvSpPr>
                    <p:nvPr/>
                  </p:nvSpPr>
                  <p:spPr>
                    <a:xfrm>
                      <a:off x="2465536" y="2403086"/>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9" name="Oval 8"/>
                    <p:cNvSpPr>
                      <a:spLocks noChangeAspect="1"/>
                    </p:cNvSpPr>
                    <p:nvPr/>
                  </p:nvSpPr>
                  <p:spPr>
                    <a:xfrm>
                      <a:off x="2465536" y="191579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13" name="Oval 12"/>
                    <p:cNvSpPr>
                      <a:spLocks noChangeAspect="1"/>
                    </p:cNvSpPr>
                    <p:nvPr/>
                  </p:nvSpPr>
                  <p:spPr>
                    <a:xfrm>
                      <a:off x="2465536" y="3864959"/>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22" name="Oval 21">
                  <a:extLst>
                    <a:ext uri="{FF2B5EF4-FFF2-40B4-BE49-F238E27FC236}">
                      <a16:creationId xmlns:a16="http://schemas.microsoft.com/office/drawing/2014/main" id="{B75B1F4C-71E2-4A96-8B6D-0C574AB37B49}"/>
                    </a:ext>
                  </a:extLst>
                </p:cNvPr>
                <p:cNvSpPr>
                  <a:spLocks noChangeAspect="1"/>
                </p:cNvSpPr>
                <p:nvPr/>
              </p:nvSpPr>
              <p:spPr>
                <a:xfrm>
                  <a:off x="922267" y="41346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6" name="Oval 25">
                  <a:extLst>
                    <a:ext uri="{FF2B5EF4-FFF2-40B4-BE49-F238E27FC236}">
                      <a16:creationId xmlns:a16="http://schemas.microsoft.com/office/drawing/2014/main" id="{85955EBF-A79D-41E2-8C33-8B00C00897DC}"/>
                    </a:ext>
                  </a:extLst>
                </p:cNvPr>
                <p:cNvSpPr>
                  <a:spLocks noChangeAspect="1"/>
                </p:cNvSpPr>
                <p:nvPr/>
              </p:nvSpPr>
              <p:spPr>
                <a:xfrm>
                  <a:off x="922343" y="60758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7" name="Oval 26">
                  <a:extLst>
                    <a:ext uri="{FF2B5EF4-FFF2-40B4-BE49-F238E27FC236}">
                      <a16:creationId xmlns:a16="http://schemas.microsoft.com/office/drawing/2014/main" id="{F81356B2-4606-4ABA-B145-CC867801BDC9}"/>
                    </a:ext>
                  </a:extLst>
                </p:cNvPr>
                <p:cNvSpPr>
                  <a:spLocks noChangeAspect="1"/>
                </p:cNvSpPr>
                <p:nvPr/>
              </p:nvSpPr>
              <p:spPr>
                <a:xfrm>
                  <a:off x="922466" y="5106490"/>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sp>
            <p:nvSpPr>
              <p:cNvPr id="25" name="Oval 24">
                <a:extLst>
                  <a:ext uri="{FF2B5EF4-FFF2-40B4-BE49-F238E27FC236}">
                    <a16:creationId xmlns:a16="http://schemas.microsoft.com/office/drawing/2014/main" id="{DFC18CE1-E0B6-40E6-916E-1B88B31AAEB7}"/>
                  </a:ext>
                </a:extLst>
              </p:cNvPr>
              <p:cNvSpPr>
                <a:spLocks noChangeAspect="1"/>
              </p:cNvSpPr>
              <p:nvPr/>
            </p:nvSpPr>
            <p:spPr>
              <a:xfrm>
                <a:off x="929777" y="462107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8" name="Oval 27">
                <a:extLst>
                  <a:ext uri="{FF2B5EF4-FFF2-40B4-BE49-F238E27FC236}">
                    <a16:creationId xmlns:a16="http://schemas.microsoft.com/office/drawing/2014/main" id="{D1963A7C-1EE6-464D-898E-C9E36AD87D24}"/>
                  </a:ext>
                </a:extLst>
              </p:cNvPr>
              <p:cNvSpPr>
                <a:spLocks noChangeAspect="1"/>
              </p:cNvSpPr>
              <p:nvPr/>
            </p:nvSpPr>
            <p:spPr>
              <a:xfrm>
                <a:off x="929777" y="559652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34" name="Rectangle 33">
            <a:extLst>
              <a:ext uri="{FF2B5EF4-FFF2-40B4-BE49-F238E27FC236}">
                <a16:creationId xmlns:a16="http://schemas.microsoft.com/office/drawing/2014/main" id="{4161FA21-9D96-45F8-AAE3-5C008175431C}"/>
              </a:ext>
            </a:extLst>
          </p:cNvPr>
          <p:cNvSpPr/>
          <p:nvPr/>
        </p:nvSpPr>
        <p:spPr>
          <a:xfrm>
            <a:off x="1438012" y="1614146"/>
            <a:ext cx="216758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Advocacy Overview</a:t>
            </a:r>
          </a:p>
        </p:txBody>
      </p:sp>
      <p:sp>
        <p:nvSpPr>
          <p:cNvPr id="35" name="Rectangle 34">
            <a:extLst>
              <a:ext uri="{FF2B5EF4-FFF2-40B4-BE49-F238E27FC236}">
                <a16:creationId xmlns:a16="http://schemas.microsoft.com/office/drawing/2014/main" id="{9A5D405B-70F9-48C1-B004-BD1B6A15D671}"/>
              </a:ext>
            </a:extLst>
          </p:cNvPr>
          <p:cNvSpPr/>
          <p:nvPr/>
        </p:nvSpPr>
        <p:spPr>
          <a:xfrm>
            <a:off x="1438011" y="2074212"/>
            <a:ext cx="292580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Legislation and Regulation</a:t>
            </a:r>
          </a:p>
        </p:txBody>
      </p:sp>
      <p:sp>
        <p:nvSpPr>
          <p:cNvPr id="36" name="Rectangle 35">
            <a:extLst>
              <a:ext uri="{FF2B5EF4-FFF2-40B4-BE49-F238E27FC236}">
                <a16:creationId xmlns:a16="http://schemas.microsoft.com/office/drawing/2014/main" id="{3FD4C386-91FF-43E6-9B73-F8113EBA7DCA}"/>
              </a:ext>
            </a:extLst>
          </p:cNvPr>
          <p:cNvSpPr/>
          <p:nvPr/>
        </p:nvSpPr>
        <p:spPr>
          <a:xfrm>
            <a:off x="1438010" y="2565995"/>
            <a:ext cx="251863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Social Media Advocacy</a:t>
            </a:r>
          </a:p>
        </p:txBody>
      </p:sp>
      <p:sp>
        <p:nvSpPr>
          <p:cNvPr id="37" name="Rectangle 36">
            <a:extLst>
              <a:ext uri="{FF2B5EF4-FFF2-40B4-BE49-F238E27FC236}">
                <a16:creationId xmlns:a16="http://schemas.microsoft.com/office/drawing/2014/main" id="{72687200-51B6-4D9E-A66C-081FCC838163}"/>
              </a:ext>
            </a:extLst>
          </p:cNvPr>
          <p:cNvSpPr/>
          <p:nvPr/>
        </p:nvSpPr>
        <p:spPr>
          <a:xfrm>
            <a:off x="1415769" y="5967320"/>
            <a:ext cx="2109873"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Contract Lobbyists</a:t>
            </a:r>
          </a:p>
        </p:txBody>
      </p:sp>
      <p:sp>
        <p:nvSpPr>
          <p:cNvPr id="38" name="Rectangle 37">
            <a:extLst>
              <a:ext uri="{FF2B5EF4-FFF2-40B4-BE49-F238E27FC236}">
                <a16:creationId xmlns:a16="http://schemas.microsoft.com/office/drawing/2014/main" id="{B62252EA-7D57-44B5-B730-7572B3120BB3}"/>
              </a:ext>
            </a:extLst>
          </p:cNvPr>
          <p:cNvSpPr/>
          <p:nvPr/>
        </p:nvSpPr>
        <p:spPr>
          <a:xfrm>
            <a:off x="1397920" y="3040167"/>
            <a:ext cx="324640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Meeting with Elected Officials</a:t>
            </a:r>
          </a:p>
        </p:txBody>
      </p:sp>
      <p:sp>
        <p:nvSpPr>
          <p:cNvPr id="39" name="Rectangle 38">
            <a:extLst>
              <a:ext uri="{FF2B5EF4-FFF2-40B4-BE49-F238E27FC236}">
                <a16:creationId xmlns:a16="http://schemas.microsoft.com/office/drawing/2014/main" id="{A2FBDBF2-45AF-42D9-B606-076DAD85272F}"/>
              </a:ext>
            </a:extLst>
          </p:cNvPr>
          <p:cNvSpPr/>
          <p:nvPr/>
        </p:nvSpPr>
        <p:spPr>
          <a:xfrm>
            <a:off x="1373984" y="3514339"/>
            <a:ext cx="121539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Coalitions</a:t>
            </a:r>
          </a:p>
        </p:txBody>
      </p:sp>
      <p:sp>
        <p:nvSpPr>
          <p:cNvPr id="40" name="Rectangle 39">
            <a:extLst>
              <a:ext uri="{FF2B5EF4-FFF2-40B4-BE49-F238E27FC236}">
                <a16:creationId xmlns:a16="http://schemas.microsoft.com/office/drawing/2014/main" id="{495F160F-C350-4E75-898D-EA043630CD24}"/>
              </a:ext>
            </a:extLst>
          </p:cNvPr>
          <p:cNvSpPr/>
          <p:nvPr/>
        </p:nvSpPr>
        <p:spPr>
          <a:xfrm>
            <a:off x="1373984" y="4529281"/>
            <a:ext cx="151676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Action Alerts</a:t>
            </a:r>
          </a:p>
        </p:txBody>
      </p:sp>
      <p:sp>
        <p:nvSpPr>
          <p:cNvPr id="41" name="Rectangle 40">
            <a:extLst>
              <a:ext uri="{FF2B5EF4-FFF2-40B4-BE49-F238E27FC236}">
                <a16:creationId xmlns:a16="http://schemas.microsoft.com/office/drawing/2014/main" id="{68901AB9-26F6-4125-ACF8-52B23775E4FF}"/>
              </a:ext>
            </a:extLst>
          </p:cNvPr>
          <p:cNvSpPr/>
          <p:nvPr/>
        </p:nvSpPr>
        <p:spPr>
          <a:xfrm>
            <a:off x="1397920" y="5003453"/>
            <a:ext cx="199125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Giving Testimony</a:t>
            </a:r>
          </a:p>
        </p:txBody>
      </p:sp>
      <p:sp>
        <p:nvSpPr>
          <p:cNvPr id="42" name="Rectangle 41">
            <a:extLst>
              <a:ext uri="{FF2B5EF4-FFF2-40B4-BE49-F238E27FC236}">
                <a16:creationId xmlns:a16="http://schemas.microsoft.com/office/drawing/2014/main" id="{480BD5CE-BC10-47A1-80D8-8D939ECE5C45}"/>
              </a:ext>
            </a:extLst>
          </p:cNvPr>
          <p:cNvSpPr/>
          <p:nvPr/>
        </p:nvSpPr>
        <p:spPr>
          <a:xfrm>
            <a:off x="1397920" y="5493148"/>
            <a:ext cx="349486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Government Affairs Committees</a:t>
            </a:r>
          </a:p>
        </p:txBody>
      </p:sp>
      <p:sp>
        <p:nvSpPr>
          <p:cNvPr id="43" name="Rectangle 42">
            <a:extLst>
              <a:ext uri="{FF2B5EF4-FFF2-40B4-BE49-F238E27FC236}">
                <a16:creationId xmlns:a16="http://schemas.microsoft.com/office/drawing/2014/main" id="{EFB49202-813D-4520-9104-CF64A5330887}"/>
              </a:ext>
            </a:extLst>
          </p:cNvPr>
          <p:cNvSpPr/>
          <p:nvPr/>
        </p:nvSpPr>
        <p:spPr>
          <a:xfrm>
            <a:off x="1397920" y="4026120"/>
            <a:ext cx="151996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Course Visits</a:t>
            </a:r>
          </a:p>
        </p:txBody>
      </p:sp>
      <p:sp>
        <p:nvSpPr>
          <p:cNvPr id="44" name="Oval 43">
            <a:extLst>
              <a:ext uri="{FF2B5EF4-FFF2-40B4-BE49-F238E27FC236}">
                <a16:creationId xmlns:a16="http://schemas.microsoft.com/office/drawing/2014/main" id="{B0A18354-C21A-4F32-BF2C-92547E1519A9}"/>
              </a:ext>
            </a:extLst>
          </p:cNvPr>
          <p:cNvSpPr>
            <a:spLocks noChangeAspect="1"/>
          </p:cNvSpPr>
          <p:nvPr/>
        </p:nvSpPr>
        <p:spPr>
          <a:xfrm>
            <a:off x="1162413" y="2641922"/>
            <a:ext cx="181122" cy="182880"/>
          </a:xfrm>
          <a:prstGeom prst="ellipse">
            <a:avLst/>
          </a:prstGeom>
          <a:solidFill>
            <a:srgbClr val="005D38"/>
          </a:solidFill>
          <a:ln w="25400">
            <a:solidFill>
              <a:srgbClr val="005D3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Tree>
    <p:extLst>
      <p:ext uri="{BB962C8B-B14F-4D97-AF65-F5344CB8AC3E}">
        <p14:creationId xmlns:p14="http://schemas.microsoft.com/office/powerpoint/2010/main" val="31344445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itle 1"/>
          <p:cNvSpPr txBox="1">
            <a:spLocks/>
          </p:cNvSpPr>
          <p:nvPr/>
        </p:nvSpPr>
        <p:spPr bwMode="auto">
          <a:xfrm>
            <a:off x="1940113" y="862877"/>
            <a:ext cx="8407400" cy="609080"/>
          </a:xfrm>
          <a:prstGeom prst="rect">
            <a:avLst/>
          </a:prstGeom>
          <a:noFill/>
          <a:ln>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eaLnBrk="0" fontAlgn="base" hangingPunct="0">
              <a:lnSpc>
                <a:spcPct val="90000"/>
              </a:lnSpc>
              <a:spcBef>
                <a:spcPct val="0"/>
              </a:spcBef>
              <a:spcAft>
                <a:spcPct val="0"/>
              </a:spcAft>
              <a:defRPr sz="2200" b="1" kern="1200">
                <a:solidFill>
                  <a:schemeClr val="tx1"/>
                </a:solidFill>
                <a:latin typeface="Georgia" panose="02040502050405020303" pitchFamily="18" charset="0"/>
                <a:ea typeface="ＭＳ Ｐゴシック" panose="020B0600070205080204" pitchFamily="34" charset="-128"/>
                <a:cs typeface="MS PGothic" charset="0"/>
              </a:defRPr>
            </a:lvl1pPr>
            <a:lvl2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2pPr>
            <a:lvl3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3pPr>
            <a:lvl4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4pPr>
            <a:lvl5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5pPr>
            <a:lvl6pPr marL="4572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6pPr>
            <a:lvl7pPr marL="9144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7pPr>
            <a:lvl8pPr marL="13716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8pPr>
            <a:lvl9pPr marL="18288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9pPr>
          </a:lstStyle>
          <a:p>
            <a:pPr algn="ctr"/>
            <a:r>
              <a:rPr lang="en-US" altLang="en-US" sz="2400" dirty="0">
                <a:latin typeface="Georgia" charset="0"/>
                <a:ea typeface="ＭＳ Ｐゴシック" charset="-128"/>
                <a:cs typeface="MS PGothic" charset="-128"/>
              </a:rPr>
              <a:t>The stats on social media engagement for advocacy</a:t>
            </a:r>
          </a:p>
        </p:txBody>
      </p:sp>
      <p:sp>
        <p:nvSpPr>
          <p:cNvPr id="13" name="Freeform 12"/>
          <p:cNvSpPr/>
          <p:nvPr/>
        </p:nvSpPr>
        <p:spPr bwMode="auto">
          <a:xfrm>
            <a:off x="2599271" y="5357814"/>
            <a:ext cx="5686425" cy="733425"/>
          </a:xfrm>
          <a:custGeom>
            <a:avLst/>
            <a:gdLst>
              <a:gd name="connsiteX0" fmla="*/ 0 w 1255762"/>
              <a:gd name="connsiteY0" fmla="*/ 0 h 1878398"/>
              <a:gd name="connsiteX1" fmla="*/ 1255762 w 1255762"/>
              <a:gd name="connsiteY1" fmla="*/ 0 h 1878398"/>
              <a:gd name="connsiteX2" fmla="*/ 1255762 w 1255762"/>
              <a:gd name="connsiteY2" fmla="*/ 1878398 h 1878398"/>
              <a:gd name="connsiteX3" fmla="*/ 0 w 1255762"/>
              <a:gd name="connsiteY3" fmla="*/ 1878398 h 1878398"/>
              <a:gd name="connsiteX4" fmla="*/ 0 w 1255762"/>
              <a:gd name="connsiteY4" fmla="*/ 0 h 1878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5762" h="1878398">
                <a:moveTo>
                  <a:pt x="0" y="0"/>
                </a:moveTo>
                <a:lnTo>
                  <a:pt x="1255762" y="0"/>
                </a:lnTo>
                <a:lnTo>
                  <a:pt x="1255762" y="1878398"/>
                </a:lnTo>
                <a:lnTo>
                  <a:pt x="0" y="1878398"/>
                </a:lnTo>
                <a:lnTo>
                  <a:pt x="0" y="0"/>
                </a:lnTo>
                <a:close/>
              </a:path>
            </a:pathLst>
          </a:custGeom>
          <a:noFill/>
          <a:ln>
            <a:noFill/>
          </a:ln>
        </p:spPr>
        <p:style>
          <a:lnRef idx="0">
            <a:scrgbClr r="0" g="0" b="0"/>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txBody>
          <a:bodyPr lIns="0" tIns="0" rIns="0" bIns="0" spcCol="1270"/>
          <a:lstStyle/>
          <a:p>
            <a:pPr marL="0" lvl="1" defTabSz="444500" eaLnBrk="1" fontAlgn="auto" hangingPunct="1">
              <a:lnSpc>
                <a:spcPct val="90000"/>
              </a:lnSpc>
              <a:spcAft>
                <a:spcPct val="15000"/>
              </a:spcAft>
              <a:defRPr/>
            </a:pPr>
            <a:endParaRPr lang="en-US" sz="1100" dirty="0">
              <a:solidFill>
                <a:prstClr val="black">
                  <a:hueOff val="0"/>
                  <a:satOff val="0"/>
                  <a:lumOff val="0"/>
                  <a:alphaOff val="0"/>
                </a:prstClr>
              </a:solidFill>
            </a:endParaRPr>
          </a:p>
        </p:txBody>
      </p:sp>
      <p:sp>
        <p:nvSpPr>
          <p:cNvPr id="45" name="Text Placeholder 18"/>
          <p:cNvSpPr txBox="1">
            <a:spLocks/>
          </p:cNvSpPr>
          <p:nvPr/>
        </p:nvSpPr>
        <p:spPr bwMode="auto">
          <a:xfrm>
            <a:off x="1928808" y="6422608"/>
            <a:ext cx="7413630" cy="340591"/>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700" dirty="0">
                <a:latin typeface="Georgia"/>
                <a:cs typeface="Georgia"/>
              </a:rPr>
              <a:t>February 26, 2018  </a:t>
            </a:r>
            <a:r>
              <a:rPr lang="en-US" sz="800" dirty="0">
                <a:solidFill>
                  <a:schemeClr val="tx1">
                    <a:lumMod val="65000"/>
                    <a:lumOff val="35000"/>
                  </a:schemeClr>
                </a:solidFill>
              </a:rPr>
              <a:t>| </a:t>
            </a:r>
            <a:r>
              <a:rPr lang="en-US" sz="800" dirty="0"/>
              <a:t> </a:t>
            </a:r>
            <a:r>
              <a:rPr lang="en-US" sz="700" dirty="0"/>
              <a:t>Taryn </a:t>
            </a:r>
            <a:r>
              <a:rPr lang="en-US" sz="700" dirty="0" err="1"/>
              <a:t>MacKinney</a:t>
            </a:r>
            <a:endParaRPr lang="en-US" sz="700" dirty="0">
              <a:latin typeface="Georgia"/>
              <a:cs typeface="Georgia"/>
            </a:endParaRPr>
          </a:p>
        </p:txBody>
      </p:sp>
      <p:sp>
        <p:nvSpPr>
          <p:cNvPr id="51" name="Text Placeholder 18"/>
          <p:cNvSpPr txBox="1">
            <a:spLocks/>
          </p:cNvSpPr>
          <p:nvPr/>
        </p:nvSpPr>
        <p:spPr bwMode="auto">
          <a:xfrm>
            <a:off x="1928808" y="6220588"/>
            <a:ext cx="8247721" cy="191226"/>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700" dirty="0">
                <a:solidFill>
                  <a:schemeClr val="tx1">
                    <a:lumMod val="50000"/>
                    <a:lumOff val="50000"/>
                  </a:schemeClr>
                </a:solidFill>
                <a:latin typeface="Georgia"/>
                <a:cs typeface="Georgia"/>
              </a:rPr>
              <a:t>Sources: National Journal Leadership Council research, 2017; “Social Media Fact Sheet,” Pew Research Center, Feb. 5, 2018.</a:t>
            </a:r>
          </a:p>
        </p:txBody>
      </p:sp>
      <p:sp>
        <p:nvSpPr>
          <p:cNvPr id="6" name="Slide Number Placeholder 5"/>
          <p:cNvSpPr>
            <a:spLocks noGrp="1"/>
          </p:cNvSpPr>
          <p:nvPr>
            <p:ph type="sldNum" sz="quarter" idx="12"/>
          </p:nvPr>
        </p:nvSpPr>
        <p:spPr/>
        <p:txBody>
          <a:bodyPr/>
          <a:lstStyle/>
          <a:p>
            <a:fld id="{BEFBC90E-502A-A54D-9BAE-6F74229062B0}" type="slidenum">
              <a:rPr lang="en-US" smtClean="0"/>
              <a:pPr/>
              <a:t>13</a:t>
            </a:fld>
            <a:endParaRPr lang="en-US" dirty="0"/>
          </a:p>
        </p:txBody>
      </p:sp>
      <p:cxnSp>
        <p:nvCxnSpPr>
          <p:cNvPr id="48" name="Straight Connector 47">
            <a:extLst>
              <a:ext uri="{FF2B5EF4-FFF2-40B4-BE49-F238E27FC236}">
                <a16:creationId xmlns:a16="http://schemas.microsoft.com/office/drawing/2014/main" id="{02C8B6E8-0878-CE45-89FF-586E89FFE053}"/>
              </a:ext>
            </a:extLst>
          </p:cNvPr>
          <p:cNvCxnSpPr>
            <a:stCxn id="64" idx="2"/>
            <a:endCxn id="60" idx="0"/>
          </p:cNvCxnSpPr>
          <p:nvPr/>
        </p:nvCxnSpPr>
        <p:spPr>
          <a:xfrm>
            <a:off x="6057608" y="2601690"/>
            <a:ext cx="1" cy="595059"/>
          </a:xfrm>
          <a:prstGeom prst="line">
            <a:avLst/>
          </a:prstGeom>
          <a:ln w="31750">
            <a:solidFill>
              <a:srgbClr val="0D396E"/>
            </a:solidFill>
          </a:ln>
          <a:effectLst/>
        </p:spPr>
        <p:style>
          <a:lnRef idx="2">
            <a:schemeClr val="accent1"/>
          </a:lnRef>
          <a:fillRef idx="0">
            <a:schemeClr val="accent1"/>
          </a:fillRef>
          <a:effectRef idx="1">
            <a:schemeClr val="accent1"/>
          </a:effectRef>
          <a:fontRef idx="minor">
            <a:schemeClr val="tx1"/>
          </a:fontRef>
        </p:style>
      </p:cxnSp>
      <p:cxnSp>
        <p:nvCxnSpPr>
          <p:cNvPr id="52" name="Straight Connector 51">
            <a:extLst>
              <a:ext uri="{FF2B5EF4-FFF2-40B4-BE49-F238E27FC236}">
                <a16:creationId xmlns:a16="http://schemas.microsoft.com/office/drawing/2014/main" id="{68A265BF-0463-FB41-BADE-AC1737093100}"/>
              </a:ext>
            </a:extLst>
          </p:cNvPr>
          <p:cNvCxnSpPr>
            <a:cxnSpLocks/>
            <a:stCxn id="65" idx="2"/>
          </p:cNvCxnSpPr>
          <p:nvPr/>
        </p:nvCxnSpPr>
        <p:spPr>
          <a:xfrm flipH="1">
            <a:off x="7412705" y="2852721"/>
            <a:ext cx="1022456" cy="397364"/>
          </a:xfrm>
          <a:prstGeom prst="line">
            <a:avLst/>
          </a:prstGeom>
          <a:ln w="31750">
            <a:solidFill>
              <a:srgbClr val="0D396E"/>
            </a:solidFill>
          </a:ln>
          <a:effectLst/>
        </p:spPr>
        <p:style>
          <a:lnRef idx="2">
            <a:schemeClr val="accent1"/>
          </a:lnRef>
          <a:fillRef idx="0">
            <a:schemeClr val="accent1"/>
          </a:fillRef>
          <a:effectRef idx="1">
            <a:schemeClr val="accent1"/>
          </a:effectRef>
          <a:fontRef idx="minor">
            <a:schemeClr val="tx1"/>
          </a:fontRef>
        </p:style>
      </p:cxnSp>
      <p:cxnSp>
        <p:nvCxnSpPr>
          <p:cNvPr id="53" name="Straight Connector 52">
            <a:extLst>
              <a:ext uri="{FF2B5EF4-FFF2-40B4-BE49-F238E27FC236}">
                <a16:creationId xmlns:a16="http://schemas.microsoft.com/office/drawing/2014/main" id="{85CFC1A8-85C4-D642-B4D5-BE833E8ED2C0}"/>
              </a:ext>
            </a:extLst>
          </p:cNvPr>
          <p:cNvCxnSpPr>
            <a:cxnSpLocks/>
            <a:stCxn id="67" idx="1"/>
            <a:endCxn id="60" idx="3"/>
          </p:cNvCxnSpPr>
          <p:nvPr/>
        </p:nvCxnSpPr>
        <p:spPr>
          <a:xfrm flipH="1">
            <a:off x="7509558" y="3712416"/>
            <a:ext cx="550853" cy="0"/>
          </a:xfrm>
          <a:prstGeom prst="line">
            <a:avLst/>
          </a:prstGeom>
          <a:ln w="31750">
            <a:solidFill>
              <a:srgbClr val="0D396E"/>
            </a:solidFill>
          </a:ln>
          <a:effectLst/>
        </p:spPr>
        <p:style>
          <a:lnRef idx="2">
            <a:schemeClr val="accent1"/>
          </a:lnRef>
          <a:fillRef idx="0">
            <a:schemeClr val="accent1"/>
          </a:fillRef>
          <a:effectRef idx="1">
            <a:schemeClr val="accent1"/>
          </a:effectRef>
          <a:fontRef idx="minor">
            <a:schemeClr val="tx1"/>
          </a:fontRef>
        </p:style>
      </p:cxnSp>
      <p:cxnSp>
        <p:nvCxnSpPr>
          <p:cNvPr id="54" name="Straight Connector 53">
            <a:extLst>
              <a:ext uri="{FF2B5EF4-FFF2-40B4-BE49-F238E27FC236}">
                <a16:creationId xmlns:a16="http://schemas.microsoft.com/office/drawing/2014/main" id="{C6804C28-5BA4-174C-A419-DAB85541D048}"/>
              </a:ext>
            </a:extLst>
          </p:cNvPr>
          <p:cNvCxnSpPr>
            <a:cxnSpLocks/>
            <a:stCxn id="66" idx="0"/>
          </p:cNvCxnSpPr>
          <p:nvPr/>
        </p:nvCxnSpPr>
        <p:spPr>
          <a:xfrm flipH="1" flipV="1">
            <a:off x="7412704" y="4189854"/>
            <a:ext cx="1022458" cy="456610"/>
          </a:xfrm>
          <a:prstGeom prst="line">
            <a:avLst/>
          </a:prstGeom>
          <a:ln w="31750">
            <a:solidFill>
              <a:srgbClr val="0D396E"/>
            </a:solidFill>
          </a:ln>
          <a:effectLst/>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0E68D967-054B-454C-B4B9-953C6D8F458F}"/>
              </a:ext>
            </a:extLst>
          </p:cNvPr>
          <p:cNvCxnSpPr>
            <a:cxnSpLocks/>
            <a:stCxn id="60" idx="2"/>
            <a:endCxn id="61" idx="0"/>
          </p:cNvCxnSpPr>
          <p:nvPr/>
        </p:nvCxnSpPr>
        <p:spPr>
          <a:xfrm flipH="1">
            <a:off x="6057606" y="4243189"/>
            <a:ext cx="2" cy="476567"/>
          </a:xfrm>
          <a:prstGeom prst="line">
            <a:avLst/>
          </a:prstGeom>
          <a:ln w="31750">
            <a:solidFill>
              <a:srgbClr val="0D396E"/>
            </a:solidFill>
          </a:ln>
          <a:effectLst/>
        </p:spPr>
        <p:style>
          <a:lnRef idx="2">
            <a:schemeClr val="accent1"/>
          </a:lnRef>
          <a:fillRef idx="0">
            <a:schemeClr val="accent1"/>
          </a:fillRef>
          <a:effectRef idx="1">
            <a:schemeClr val="accent1"/>
          </a:effectRef>
          <a:fontRef idx="minor">
            <a:schemeClr val="tx1"/>
          </a:fontRef>
        </p:style>
      </p:cxnSp>
      <p:cxnSp>
        <p:nvCxnSpPr>
          <p:cNvPr id="56" name="Straight Connector 55">
            <a:extLst>
              <a:ext uri="{FF2B5EF4-FFF2-40B4-BE49-F238E27FC236}">
                <a16:creationId xmlns:a16="http://schemas.microsoft.com/office/drawing/2014/main" id="{54370A34-2634-DC49-9CBA-C77F7B77188F}"/>
              </a:ext>
            </a:extLst>
          </p:cNvPr>
          <p:cNvCxnSpPr>
            <a:cxnSpLocks/>
            <a:endCxn id="62" idx="0"/>
          </p:cNvCxnSpPr>
          <p:nvPr/>
        </p:nvCxnSpPr>
        <p:spPr>
          <a:xfrm flipH="1">
            <a:off x="3680050" y="4189854"/>
            <a:ext cx="1022458" cy="456610"/>
          </a:xfrm>
          <a:prstGeom prst="line">
            <a:avLst/>
          </a:prstGeom>
          <a:ln w="31750">
            <a:solidFill>
              <a:srgbClr val="0D396E"/>
            </a:solidFill>
          </a:ln>
          <a:effectLst/>
        </p:spPr>
        <p:style>
          <a:lnRef idx="2">
            <a:schemeClr val="accent1"/>
          </a:lnRef>
          <a:fillRef idx="0">
            <a:schemeClr val="accent1"/>
          </a:fillRef>
          <a:effectRef idx="1">
            <a:schemeClr val="accent1"/>
          </a:effectRef>
          <a:fontRef idx="minor">
            <a:schemeClr val="tx1"/>
          </a:fontRef>
        </p:style>
      </p:cxnSp>
      <p:cxnSp>
        <p:nvCxnSpPr>
          <p:cNvPr id="57" name="Straight Connector 56">
            <a:extLst>
              <a:ext uri="{FF2B5EF4-FFF2-40B4-BE49-F238E27FC236}">
                <a16:creationId xmlns:a16="http://schemas.microsoft.com/office/drawing/2014/main" id="{1A9BDE35-0C4E-F340-B729-2159169A47B5}"/>
              </a:ext>
            </a:extLst>
          </p:cNvPr>
          <p:cNvCxnSpPr>
            <a:cxnSpLocks/>
            <a:stCxn id="60" idx="1"/>
            <a:endCxn id="59" idx="3"/>
          </p:cNvCxnSpPr>
          <p:nvPr/>
        </p:nvCxnSpPr>
        <p:spPr>
          <a:xfrm flipH="1" flipV="1">
            <a:off x="4054807" y="3716192"/>
            <a:ext cx="550853" cy="0"/>
          </a:xfrm>
          <a:prstGeom prst="line">
            <a:avLst/>
          </a:prstGeom>
          <a:ln w="31750">
            <a:solidFill>
              <a:srgbClr val="0D396E"/>
            </a:solidFill>
          </a:ln>
          <a:effectLst/>
        </p:spPr>
        <p:style>
          <a:lnRef idx="2">
            <a:schemeClr val="accent1"/>
          </a:lnRef>
          <a:fillRef idx="0">
            <a:schemeClr val="accent1"/>
          </a:fillRef>
          <a:effectRef idx="1">
            <a:schemeClr val="accent1"/>
          </a:effectRef>
          <a:fontRef idx="minor">
            <a:schemeClr val="tx1"/>
          </a:fontRef>
        </p:style>
      </p:cxnSp>
      <p:cxnSp>
        <p:nvCxnSpPr>
          <p:cNvPr id="58" name="Straight Connector 57">
            <a:extLst>
              <a:ext uri="{FF2B5EF4-FFF2-40B4-BE49-F238E27FC236}">
                <a16:creationId xmlns:a16="http://schemas.microsoft.com/office/drawing/2014/main" id="{A34CE5FA-01CE-FD42-809B-245C070AEF3C}"/>
              </a:ext>
            </a:extLst>
          </p:cNvPr>
          <p:cNvCxnSpPr>
            <a:cxnSpLocks/>
            <a:endCxn id="63" idx="2"/>
          </p:cNvCxnSpPr>
          <p:nvPr/>
        </p:nvCxnSpPr>
        <p:spPr>
          <a:xfrm flipH="1" flipV="1">
            <a:off x="3680049" y="2852721"/>
            <a:ext cx="925610" cy="357310"/>
          </a:xfrm>
          <a:prstGeom prst="line">
            <a:avLst/>
          </a:prstGeom>
          <a:ln w="31750">
            <a:solidFill>
              <a:srgbClr val="0D396E"/>
            </a:solidFill>
          </a:ln>
          <a:effectLst/>
        </p:spPr>
        <p:style>
          <a:lnRef idx="2">
            <a:schemeClr val="accent1"/>
          </a:lnRef>
          <a:fillRef idx="0">
            <a:schemeClr val="accent1"/>
          </a:fillRef>
          <a:effectRef idx="1">
            <a:schemeClr val="accent1"/>
          </a:effectRef>
          <a:fontRef idx="minor">
            <a:schemeClr val="tx1"/>
          </a:fontRef>
        </p:style>
      </p:cxnSp>
      <p:sp>
        <p:nvSpPr>
          <p:cNvPr id="59" name="TextBox 58">
            <a:extLst>
              <a:ext uri="{FF2B5EF4-FFF2-40B4-BE49-F238E27FC236}">
                <a16:creationId xmlns:a16="http://schemas.microsoft.com/office/drawing/2014/main" id="{30FCC761-73CA-ED43-AF16-8056C68D50DB}"/>
              </a:ext>
            </a:extLst>
          </p:cNvPr>
          <p:cNvSpPr txBox="1">
            <a:spLocks noChangeArrowheads="1"/>
          </p:cNvSpPr>
          <p:nvPr/>
        </p:nvSpPr>
        <p:spPr bwMode="auto">
          <a:xfrm>
            <a:off x="2203588" y="3238754"/>
            <a:ext cx="1851219" cy="954877"/>
          </a:xfrm>
          <a:prstGeom prst="rect">
            <a:avLst/>
          </a:prstGeom>
          <a:solidFill>
            <a:schemeClr val="bg1"/>
          </a:solidFill>
          <a:ln w="28575">
            <a:solidFill>
              <a:srgbClr val="79133C"/>
            </a:solidFill>
          </a:ln>
          <a:extLst>
            <a:ext uri="{91240B29-F687-4f45-9708-019B960494DF}">
              <a14:hiddenLine xmlns:a14="http://schemas.microsoft.com/office/drawing/2010/main" xmlns="" w="9525">
                <a:solidFill>
                  <a:srgbClr val="000000"/>
                </a:solidFill>
                <a:miter lim="800000"/>
                <a:headEnd/>
                <a:tailEnd/>
              </a14:hiddenLine>
            </a:ext>
          </a:extLst>
        </p:spPr>
        <p:txBody>
          <a:bodyPr wrap="square" tIns="91440" bIns="9144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lvl="0" defTabSz="914400">
              <a:lnSpc>
                <a:spcPct val="110000"/>
              </a:lnSpc>
              <a:spcAft>
                <a:spcPts val="400"/>
              </a:spcAft>
              <a:buNone/>
              <a:defRPr/>
            </a:pPr>
            <a:r>
              <a:rPr lang="en-US" sz="1400" b="1" kern="0" dirty="0">
                <a:solidFill>
                  <a:prstClr val="black"/>
                </a:solidFill>
                <a:latin typeface="Georgia" panose="02040502050405020303" pitchFamily="18" charset="0"/>
              </a:rPr>
              <a:t>80% </a:t>
            </a:r>
            <a:r>
              <a:rPr lang="en-US" sz="1050" kern="0" dirty="0">
                <a:solidFill>
                  <a:prstClr val="black"/>
                </a:solidFill>
                <a:latin typeface="Georgia" panose="02040502050405020303" pitchFamily="18" charset="0"/>
              </a:rPr>
              <a:t>of Hill staffers say that it takes 30 or fewer similar comments on social media to get their attention</a:t>
            </a:r>
          </a:p>
        </p:txBody>
      </p:sp>
      <p:sp>
        <p:nvSpPr>
          <p:cNvPr id="60" name="TextBox 59">
            <a:extLst>
              <a:ext uri="{FF2B5EF4-FFF2-40B4-BE49-F238E27FC236}">
                <a16:creationId xmlns:a16="http://schemas.microsoft.com/office/drawing/2014/main" id="{11F5FC1F-E272-D24B-9E30-1B5AA9A2C1CE}"/>
              </a:ext>
            </a:extLst>
          </p:cNvPr>
          <p:cNvSpPr txBox="1">
            <a:spLocks noChangeArrowheads="1"/>
          </p:cNvSpPr>
          <p:nvPr/>
        </p:nvSpPr>
        <p:spPr bwMode="auto">
          <a:xfrm>
            <a:off x="4605659" y="3196748"/>
            <a:ext cx="2903898" cy="1046440"/>
          </a:xfrm>
          <a:prstGeom prst="rect">
            <a:avLst/>
          </a:prstGeom>
          <a:solidFill>
            <a:srgbClr val="005D38"/>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tIns="91440" bIns="9144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lvl="0" algn="ctr" defTabSz="914400">
              <a:lnSpc>
                <a:spcPct val="100000"/>
              </a:lnSpc>
              <a:spcBef>
                <a:spcPts val="0"/>
              </a:spcBef>
              <a:buNone/>
              <a:defRPr/>
            </a:pPr>
            <a:r>
              <a:rPr lang="en-US" sz="1400" b="1" kern="0" dirty="0">
                <a:solidFill>
                  <a:schemeClr val="bg1"/>
                </a:solidFill>
                <a:latin typeface="Georgia" panose="02040502050405020303" pitchFamily="18" charset="0"/>
              </a:rPr>
              <a:t>Can social media engagement and outreach represent an effective strategy for advocacy?</a:t>
            </a:r>
          </a:p>
        </p:txBody>
      </p:sp>
      <p:sp>
        <p:nvSpPr>
          <p:cNvPr id="61" name="TextBox 60">
            <a:extLst>
              <a:ext uri="{FF2B5EF4-FFF2-40B4-BE49-F238E27FC236}">
                <a16:creationId xmlns:a16="http://schemas.microsoft.com/office/drawing/2014/main" id="{64956109-A07D-8445-A647-6FDAD6B28208}"/>
              </a:ext>
            </a:extLst>
          </p:cNvPr>
          <p:cNvSpPr txBox="1">
            <a:spLocks noChangeArrowheads="1"/>
          </p:cNvSpPr>
          <p:nvPr/>
        </p:nvSpPr>
        <p:spPr bwMode="auto">
          <a:xfrm>
            <a:off x="5131997" y="4719755"/>
            <a:ext cx="1851219" cy="1132618"/>
          </a:xfrm>
          <a:prstGeom prst="rect">
            <a:avLst/>
          </a:prstGeom>
          <a:solidFill>
            <a:schemeClr val="bg1"/>
          </a:solidFill>
          <a:ln w="28575">
            <a:solidFill>
              <a:srgbClr val="79133C"/>
            </a:solidFill>
          </a:ln>
          <a:extLst>
            <a:ext uri="{91240B29-F687-4f45-9708-019B960494DF}">
              <a14:hiddenLine xmlns:a14="http://schemas.microsoft.com/office/drawing/2010/main" xmlns="" w="9525">
                <a:solidFill>
                  <a:srgbClr val="000000"/>
                </a:solidFill>
                <a:miter lim="800000"/>
                <a:headEnd/>
                <a:tailEnd/>
              </a14:hiddenLine>
            </a:ext>
          </a:extLst>
        </p:spPr>
        <p:txBody>
          <a:bodyPr wrap="square" tIns="91440" bIns="9144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lvl="0" defTabSz="914400">
              <a:lnSpc>
                <a:spcPct val="110000"/>
              </a:lnSpc>
              <a:spcAft>
                <a:spcPts val="400"/>
              </a:spcAft>
              <a:buNone/>
              <a:defRPr/>
            </a:pPr>
            <a:r>
              <a:rPr lang="en-US" sz="1400" b="1" kern="0" dirty="0">
                <a:solidFill>
                  <a:prstClr val="black"/>
                </a:solidFill>
                <a:latin typeface="Georgia" panose="02040502050405020303" pitchFamily="18" charset="0"/>
              </a:rPr>
              <a:t>53% </a:t>
            </a:r>
            <a:r>
              <a:rPr lang="en-US" sz="1050" kern="0" dirty="0">
                <a:solidFill>
                  <a:prstClr val="black"/>
                </a:solidFill>
                <a:latin typeface="Georgia" panose="02040502050405020303" pitchFamily="18" charset="0"/>
              </a:rPr>
              <a:t>of advocacy organizations have someone on their team who is specifically responsible for social media</a:t>
            </a:r>
          </a:p>
        </p:txBody>
      </p:sp>
      <p:sp>
        <p:nvSpPr>
          <p:cNvPr id="62" name="TextBox 61">
            <a:extLst>
              <a:ext uri="{FF2B5EF4-FFF2-40B4-BE49-F238E27FC236}">
                <a16:creationId xmlns:a16="http://schemas.microsoft.com/office/drawing/2014/main" id="{9A391C12-0CF6-EE4E-9BC7-CEAB3B1DCA5D}"/>
              </a:ext>
            </a:extLst>
          </p:cNvPr>
          <p:cNvSpPr txBox="1">
            <a:spLocks noChangeArrowheads="1"/>
          </p:cNvSpPr>
          <p:nvPr/>
        </p:nvSpPr>
        <p:spPr bwMode="auto">
          <a:xfrm>
            <a:off x="2754441" y="4646465"/>
            <a:ext cx="1851219" cy="954877"/>
          </a:xfrm>
          <a:prstGeom prst="rect">
            <a:avLst/>
          </a:prstGeom>
          <a:solidFill>
            <a:schemeClr val="bg1"/>
          </a:solidFill>
          <a:ln w="28575">
            <a:solidFill>
              <a:srgbClr val="79133C"/>
            </a:solidFill>
          </a:ln>
          <a:extLst>
            <a:ext uri="{91240B29-F687-4f45-9708-019B960494DF}">
              <a14:hiddenLine xmlns:a14="http://schemas.microsoft.com/office/drawing/2010/main" xmlns="" w="9525">
                <a:solidFill>
                  <a:srgbClr val="000000"/>
                </a:solidFill>
                <a:miter lim="800000"/>
                <a:headEnd/>
                <a:tailEnd/>
              </a14:hiddenLine>
            </a:ext>
          </a:extLst>
        </p:spPr>
        <p:txBody>
          <a:bodyPr wrap="square" tIns="91440" bIns="9144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lvl="0" defTabSz="914400">
              <a:lnSpc>
                <a:spcPct val="110000"/>
              </a:lnSpc>
              <a:spcAft>
                <a:spcPts val="400"/>
              </a:spcAft>
              <a:buNone/>
              <a:defRPr/>
            </a:pPr>
            <a:r>
              <a:rPr lang="en-US" sz="1400" b="1" kern="0" dirty="0">
                <a:solidFill>
                  <a:prstClr val="black"/>
                </a:solidFill>
                <a:latin typeface="Georgia" panose="02040502050405020303" pitchFamily="18" charset="0"/>
              </a:rPr>
              <a:t>69% </a:t>
            </a:r>
            <a:r>
              <a:rPr lang="en-US" sz="1050" kern="0" dirty="0">
                <a:solidFill>
                  <a:prstClr val="black"/>
                </a:solidFill>
                <a:latin typeface="Georgia" panose="02040502050405020303" pitchFamily="18" charset="0"/>
              </a:rPr>
              <a:t>of the American public uses some type of social media in 2018, compared to 5% in 2005 </a:t>
            </a:r>
          </a:p>
        </p:txBody>
      </p:sp>
      <p:sp>
        <p:nvSpPr>
          <p:cNvPr id="63" name="TextBox 62">
            <a:extLst>
              <a:ext uri="{FF2B5EF4-FFF2-40B4-BE49-F238E27FC236}">
                <a16:creationId xmlns:a16="http://schemas.microsoft.com/office/drawing/2014/main" id="{351A84D8-B874-3E46-8F8E-664CF424B9DC}"/>
              </a:ext>
            </a:extLst>
          </p:cNvPr>
          <p:cNvSpPr txBox="1">
            <a:spLocks noChangeArrowheads="1"/>
          </p:cNvSpPr>
          <p:nvPr/>
        </p:nvSpPr>
        <p:spPr bwMode="auto">
          <a:xfrm>
            <a:off x="2754440" y="1897845"/>
            <a:ext cx="1851219" cy="954877"/>
          </a:xfrm>
          <a:prstGeom prst="rect">
            <a:avLst/>
          </a:prstGeom>
          <a:solidFill>
            <a:schemeClr val="bg1"/>
          </a:solidFill>
          <a:ln w="28575">
            <a:solidFill>
              <a:srgbClr val="79133C"/>
            </a:solidFill>
          </a:ln>
          <a:extLst>
            <a:ext uri="{91240B29-F687-4f45-9708-019B960494DF}">
              <a14:hiddenLine xmlns:a14="http://schemas.microsoft.com/office/drawing/2010/main" xmlns="" w="9525">
                <a:solidFill>
                  <a:srgbClr val="000000"/>
                </a:solidFill>
                <a:miter lim="800000"/>
                <a:headEnd/>
                <a:tailEnd/>
              </a14:hiddenLine>
            </a:ext>
          </a:extLst>
        </p:spPr>
        <p:txBody>
          <a:bodyPr wrap="square" tIns="91440" bIns="9144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lvl="0" defTabSz="914400">
              <a:lnSpc>
                <a:spcPct val="110000"/>
              </a:lnSpc>
              <a:spcAft>
                <a:spcPts val="400"/>
              </a:spcAft>
              <a:buNone/>
              <a:defRPr/>
            </a:pPr>
            <a:r>
              <a:rPr lang="en-US" sz="1400" b="1" kern="0" dirty="0">
                <a:solidFill>
                  <a:prstClr val="black"/>
                </a:solidFill>
                <a:latin typeface="Georgia" panose="02040502050405020303" pitchFamily="18" charset="0"/>
              </a:rPr>
              <a:t>77% </a:t>
            </a:r>
            <a:r>
              <a:rPr lang="en-US" sz="1050" kern="0" dirty="0">
                <a:solidFill>
                  <a:prstClr val="black"/>
                </a:solidFill>
                <a:latin typeface="Georgia" panose="02040502050405020303" pitchFamily="18" charset="0"/>
              </a:rPr>
              <a:t>of Hill staffers consume information from organizations’ blogs and websites</a:t>
            </a:r>
          </a:p>
        </p:txBody>
      </p:sp>
      <p:sp>
        <p:nvSpPr>
          <p:cNvPr id="64" name="TextBox 63">
            <a:extLst>
              <a:ext uri="{FF2B5EF4-FFF2-40B4-BE49-F238E27FC236}">
                <a16:creationId xmlns:a16="http://schemas.microsoft.com/office/drawing/2014/main" id="{1653227E-7853-5A47-BCBC-0FB97BF36290}"/>
              </a:ext>
            </a:extLst>
          </p:cNvPr>
          <p:cNvSpPr txBox="1">
            <a:spLocks noChangeArrowheads="1"/>
          </p:cNvSpPr>
          <p:nvPr/>
        </p:nvSpPr>
        <p:spPr bwMode="auto">
          <a:xfrm>
            <a:off x="5131998" y="1469071"/>
            <a:ext cx="1851219" cy="1132618"/>
          </a:xfrm>
          <a:prstGeom prst="rect">
            <a:avLst/>
          </a:prstGeom>
          <a:solidFill>
            <a:schemeClr val="bg1"/>
          </a:solidFill>
          <a:ln w="28575">
            <a:solidFill>
              <a:srgbClr val="79133C"/>
            </a:solidFill>
          </a:ln>
          <a:extLst>
            <a:ext uri="{91240B29-F687-4f45-9708-019B960494DF}">
              <a14:hiddenLine xmlns:a14="http://schemas.microsoft.com/office/drawing/2010/main" xmlns="" w="9525">
                <a:solidFill>
                  <a:srgbClr val="000000"/>
                </a:solidFill>
                <a:miter lim="800000"/>
                <a:headEnd/>
                <a:tailEnd/>
              </a14:hiddenLine>
            </a:ext>
          </a:extLst>
        </p:spPr>
        <p:txBody>
          <a:bodyPr wrap="square" tIns="91440" bIns="9144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lvl="0" defTabSz="914400">
              <a:lnSpc>
                <a:spcPct val="110000"/>
              </a:lnSpc>
              <a:spcAft>
                <a:spcPts val="400"/>
              </a:spcAft>
              <a:buNone/>
              <a:defRPr/>
            </a:pPr>
            <a:r>
              <a:rPr lang="en-US" sz="1400" b="1" kern="0" dirty="0">
                <a:solidFill>
                  <a:prstClr val="black"/>
                </a:solidFill>
                <a:latin typeface="Georgia" panose="02040502050405020303" pitchFamily="18" charset="0"/>
              </a:rPr>
              <a:t>60% </a:t>
            </a:r>
            <a:r>
              <a:rPr lang="en-US" sz="1050" kern="0" dirty="0">
                <a:solidFill>
                  <a:prstClr val="black"/>
                </a:solidFill>
                <a:latin typeface="Georgia" panose="02040502050405020303" pitchFamily="18" charset="0"/>
              </a:rPr>
              <a:t>of Hill staffers agree that accessing information on social media is an important part of their daily work</a:t>
            </a:r>
          </a:p>
        </p:txBody>
      </p:sp>
      <p:sp>
        <p:nvSpPr>
          <p:cNvPr id="65" name="TextBox 64">
            <a:extLst>
              <a:ext uri="{FF2B5EF4-FFF2-40B4-BE49-F238E27FC236}">
                <a16:creationId xmlns:a16="http://schemas.microsoft.com/office/drawing/2014/main" id="{9AFD46C4-D596-C64B-ABB2-AEB0FE991D17}"/>
              </a:ext>
            </a:extLst>
          </p:cNvPr>
          <p:cNvSpPr txBox="1">
            <a:spLocks noChangeArrowheads="1"/>
          </p:cNvSpPr>
          <p:nvPr/>
        </p:nvSpPr>
        <p:spPr bwMode="auto">
          <a:xfrm>
            <a:off x="7509552" y="1897845"/>
            <a:ext cx="1851219" cy="954877"/>
          </a:xfrm>
          <a:prstGeom prst="rect">
            <a:avLst/>
          </a:prstGeom>
          <a:solidFill>
            <a:schemeClr val="bg1"/>
          </a:solidFill>
          <a:ln w="28575">
            <a:solidFill>
              <a:srgbClr val="79133C"/>
            </a:solidFill>
          </a:ln>
          <a:extLst>
            <a:ext uri="{91240B29-F687-4f45-9708-019B960494DF}">
              <a14:hiddenLine xmlns:a14="http://schemas.microsoft.com/office/drawing/2010/main" xmlns="" w="9525">
                <a:solidFill>
                  <a:srgbClr val="000000"/>
                </a:solidFill>
                <a:miter lim="800000"/>
                <a:headEnd/>
                <a:tailEnd/>
              </a14:hiddenLine>
            </a:ext>
          </a:extLst>
        </p:spPr>
        <p:txBody>
          <a:bodyPr wrap="square" tIns="91440" bIns="9144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lvl="0" defTabSz="914400">
              <a:lnSpc>
                <a:spcPct val="110000"/>
              </a:lnSpc>
              <a:spcAft>
                <a:spcPts val="400"/>
              </a:spcAft>
              <a:buNone/>
              <a:defRPr/>
            </a:pPr>
            <a:r>
              <a:rPr lang="en-US" sz="1400" b="1" kern="0" dirty="0">
                <a:solidFill>
                  <a:prstClr val="black"/>
                </a:solidFill>
                <a:latin typeface="Georgia" panose="02040502050405020303" pitchFamily="18" charset="0"/>
              </a:rPr>
              <a:t>43% </a:t>
            </a:r>
            <a:r>
              <a:rPr lang="en-US" sz="1050" kern="0" dirty="0">
                <a:solidFill>
                  <a:prstClr val="black"/>
                </a:solidFill>
                <a:latin typeface="Georgia" panose="02040502050405020303" pitchFamily="18" charset="0"/>
              </a:rPr>
              <a:t>of Hill staffers rely on information found on social media to help formulate their opinions</a:t>
            </a:r>
          </a:p>
        </p:txBody>
      </p:sp>
      <p:sp>
        <p:nvSpPr>
          <p:cNvPr id="66" name="TextBox 65">
            <a:extLst>
              <a:ext uri="{FF2B5EF4-FFF2-40B4-BE49-F238E27FC236}">
                <a16:creationId xmlns:a16="http://schemas.microsoft.com/office/drawing/2014/main" id="{73EE2B1E-96AF-114C-97F7-398E7784452E}"/>
              </a:ext>
            </a:extLst>
          </p:cNvPr>
          <p:cNvSpPr txBox="1">
            <a:spLocks noChangeArrowheads="1"/>
          </p:cNvSpPr>
          <p:nvPr/>
        </p:nvSpPr>
        <p:spPr bwMode="auto">
          <a:xfrm>
            <a:off x="7509553" y="4646465"/>
            <a:ext cx="1851219" cy="954877"/>
          </a:xfrm>
          <a:prstGeom prst="rect">
            <a:avLst/>
          </a:prstGeom>
          <a:solidFill>
            <a:schemeClr val="bg1"/>
          </a:solidFill>
          <a:ln w="28575">
            <a:solidFill>
              <a:srgbClr val="79133C"/>
            </a:solidFill>
          </a:ln>
          <a:extLst>
            <a:ext uri="{91240B29-F687-4f45-9708-019B960494DF}">
              <a14:hiddenLine xmlns:a14="http://schemas.microsoft.com/office/drawing/2010/main" xmlns="" w="9525">
                <a:solidFill>
                  <a:srgbClr val="000000"/>
                </a:solidFill>
                <a:miter lim="800000"/>
                <a:headEnd/>
                <a:tailEnd/>
              </a14:hiddenLine>
            </a:ext>
          </a:extLst>
        </p:spPr>
        <p:txBody>
          <a:bodyPr wrap="square" tIns="91440" bIns="9144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lvl="0" defTabSz="914400">
              <a:lnSpc>
                <a:spcPct val="110000"/>
              </a:lnSpc>
              <a:spcAft>
                <a:spcPts val="400"/>
              </a:spcAft>
              <a:buNone/>
              <a:defRPr/>
            </a:pPr>
            <a:r>
              <a:rPr lang="en-US" sz="1400" b="1" kern="0" dirty="0">
                <a:solidFill>
                  <a:prstClr val="black"/>
                </a:solidFill>
                <a:latin typeface="Georgia" panose="02040502050405020303" pitchFamily="18" charset="0"/>
              </a:rPr>
              <a:t>75% </a:t>
            </a:r>
            <a:r>
              <a:rPr lang="en-US" sz="1050" kern="0" dirty="0">
                <a:solidFill>
                  <a:prstClr val="black"/>
                </a:solidFill>
                <a:latin typeface="Georgia" panose="02040502050405020303" pitchFamily="18" charset="0"/>
              </a:rPr>
              <a:t>of advocacy organizations promote their agendas by engaging audiences on Twitter</a:t>
            </a:r>
          </a:p>
        </p:txBody>
      </p:sp>
      <p:sp>
        <p:nvSpPr>
          <p:cNvPr id="67" name="TextBox 66">
            <a:extLst>
              <a:ext uri="{FF2B5EF4-FFF2-40B4-BE49-F238E27FC236}">
                <a16:creationId xmlns:a16="http://schemas.microsoft.com/office/drawing/2014/main" id="{19655D05-39BC-5441-B7FF-DDF5142BC3F5}"/>
              </a:ext>
            </a:extLst>
          </p:cNvPr>
          <p:cNvSpPr txBox="1">
            <a:spLocks noChangeArrowheads="1"/>
          </p:cNvSpPr>
          <p:nvPr/>
        </p:nvSpPr>
        <p:spPr bwMode="auto">
          <a:xfrm>
            <a:off x="8060411" y="3234978"/>
            <a:ext cx="1851219" cy="954877"/>
          </a:xfrm>
          <a:prstGeom prst="rect">
            <a:avLst/>
          </a:prstGeom>
          <a:solidFill>
            <a:schemeClr val="bg1"/>
          </a:solidFill>
          <a:ln w="28575">
            <a:solidFill>
              <a:srgbClr val="79133C"/>
            </a:solidFill>
          </a:ln>
          <a:extLst>
            <a:ext uri="{91240B29-F687-4f45-9708-019B960494DF}">
              <a14:hiddenLine xmlns:a14="http://schemas.microsoft.com/office/drawing/2010/main" xmlns="" w="9525">
                <a:solidFill>
                  <a:srgbClr val="000000"/>
                </a:solidFill>
                <a:miter lim="800000"/>
                <a:headEnd/>
                <a:tailEnd/>
              </a14:hiddenLine>
            </a:ext>
          </a:extLst>
        </p:spPr>
        <p:txBody>
          <a:bodyPr wrap="square" tIns="91440" bIns="91440">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lvl="0" defTabSz="914400">
              <a:lnSpc>
                <a:spcPct val="110000"/>
              </a:lnSpc>
              <a:spcAft>
                <a:spcPts val="400"/>
              </a:spcAft>
              <a:buNone/>
              <a:defRPr/>
            </a:pPr>
            <a:r>
              <a:rPr lang="en-US" sz="1400" b="1" kern="0" dirty="0">
                <a:solidFill>
                  <a:prstClr val="black"/>
                </a:solidFill>
                <a:latin typeface="Georgia" panose="02040502050405020303" pitchFamily="18" charset="0"/>
              </a:rPr>
              <a:t>70% </a:t>
            </a:r>
            <a:r>
              <a:rPr lang="en-US" sz="1050" kern="0" dirty="0">
                <a:solidFill>
                  <a:prstClr val="black"/>
                </a:solidFill>
                <a:latin typeface="Georgia" panose="02040502050405020303" pitchFamily="18" charset="0"/>
              </a:rPr>
              <a:t>of advocacy organizations promote their agendas by engaging audiences on Facebook</a:t>
            </a:r>
          </a:p>
        </p:txBody>
      </p:sp>
      <p:grpSp>
        <p:nvGrpSpPr>
          <p:cNvPr id="31" name="Group 30">
            <a:extLst>
              <a:ext uri="{FF2B5EF4-FFF2-40B4-BE49-F238E27FC236}">
                <a16:creationId xmlns:a16="http://schemas.microsoft.com/office/drawing/2014/main" id="{85FA10DD-4195-45C4-A795-6651C597FB0B}"/>
              </a:ext>
            </a:extLst>
          </p:cNvPr>
          <p:cNvGrpSpPr/>
          <p:nvPr/>
        </p:nvGrpSpPr>
        <p:grpSpPr>
          <a:xfrm>
            <a:off x="0" y="83316"/>
            <a:ext cx="12192000" cy="786177"/>
            <a:chOff x="0" y="83316"/>
            <a:chExt cx="12192000" cy="786177"/>
          </a:xfrm>
        </p:grpSpPr>
        <p:grpSp>
          <p:nvGrpSpPr>
            <p:cNvPr id="32" name="Group 31">
              <a:extLst>
                <a:ext uri="{FF2B5EF4-FFF2-40B4-BE49-F238E27FC236}">
                  <a16:creationId xmlns:a16="http://schemas.microsoft.com/office/drawing/2014/main" id="{6CE4E2C9-0BF5-4BA4-B069-8CB017C55FFE}"/>
                </a:ext>
              </a:extLst>
            </p:cNvPr>
            <p:cNvGrpSpPr/>
            <p:nvPr/>
          </p:nvGrpSpPr>
          <p:grpSpPr>
            <a:xfrm>
              <a:off x="0" y="83316"/>
              <a:ext cx="12192000" cy="786177"/>
              <a:chOff x="0" y="15594"/>
              <a:chExt cx="12192000" cy="786177"/>
            </a:xfrm>
          </p:grpSpPr>
          <p:sp>
            <p:nvSpPr>
              <p:cNvPr id="34" name="Rectangle 33">
                <a:extLst>
                  <a:ext uri="{FF2B5EF4-FFF2-40B4-BE49-F238E27FC236}">
                    <a16:creationId xmlns:a16="http://schemas.microsoft.com/office/drawing/2014/main" id="{3E1AB4AB-17C0-4350-861C-09357C413204}"/>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27EFFE33-8BFF-4178-8A07-34C33D961F88}"/>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36" name="Picture 16">
                <a:extLst>
                  <a:ext uri="{FF2B5EF4-FFF2-40B4-BE49-F238E27FC236}">
                    <a16:creationId xmlns:a16="http://schemas.microsoft.com/office/drawing/2014/main" id="{945F481C-FB96-485B-B9D0-3C29DD06C5D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 name="TextBox 12">
              <a:extLst>
                <a:ext uri="{FF2B5EF4-FFF2-40B4-BE49-F238E27FC236}">
                  <a16:creationId xmlns:a16="http://schemas.microsoft.com/office/drawing/2014/main" id="{37A2F4BC-83C0-400B-9BF4-3AA7C3300EB1}"/>
                </a:ext>
              </a:extLst>
            </p:cNvPr>
            <p:cNvSpPr txBox="1">
              <a:spLocks noChangeArrowheads="1"/>
            </p:cNvSpPr>
            <p:nvPr/>
          </p:nvSpPr>
          <p:spPr bwMode="auto">
            <a:xfrm>
              <a:off x="8983094" y="192351"/>
              <a:ext cx="1667444"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SOCIAL MEDIA ADVOCACY</a:t>
              </a:r>
            </a:p>
          </p:txBody>
        </p:sp>
      </p:grpSp>
    </p:spTree>
    <p:extLst>
      <p:ext uri="{BB962C8B-B14F-4D97-AF65-F5344CB8AC3E}">
        <p14:creationId xmlns:p14="http://schemas.microsoft.com/office/powerpoint/2010/main" val="23991306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itle 1"/>
          <p:cNvSpPr txBox="1">
            <a:spLocks/>
          </p:cNvSpPr>
          <p:nvPr/>
        </p:nvSpPr>
        <p:spPr bwMode="auto">
          <a:xfrm>
            <a:off x="457200" y="941441"/>
            <a:ext cx="11277599" cy="609080"/>
          </a:xfrm>
          <a:prstGeom prst="rect">
            <a:avLst/>
          </a:prstGeom>
          <a:noFill/>
          <a:ln>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eaLnBrk="0" fontAlgn="base" hangingPunct="0">
              <a:lnSpc>
                <a:spcPct val="90000"/>
              </a:lnSpc>
              <a:spcBef>
                <a:spcPct val="0"/>
              </a:spcBef>
              <a:spcAft>
                <a:spcPct val="0"/>
              </a:spcAft>
              <a:defRPr sz="2200" b="1" kern="1200">
                <a:solidFill>
                  <a:schemeClr val="tx1"/>
                </a:solidFill>
                <a:latin typeface="Georgia" panose="02040502050405020303" pitchFamily="18" charset="0"/>
                <a:ea typeface="ＭＳ Ｐゴシック" panose="020B0600070205080204" pitchFamily="34" charset="-128"/>
                <a:cs typeface="MS PGothic" charset="0"/>
              </a:defRPr>
            </a:lvl1pPr>
            <a:lvl2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2pPr>
            <a:lvl3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3pPr>
            <a:lvl4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4pPr>
            <a:lvl5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5pPr>
            <a:lvl6pPr marL="4572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6pPr>
            <a:lvl7pPr marL="9144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7pPr>
            <a:lvl8pPr marL="13716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8pPr>
            <a:lvl9pPr marL="18288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9pPr>
          </a:lstStyle>
          <a:p>
            <a:r>
              <a:rPr lang="en-US" altLang="en-US" sz="2000" dirty="0">
                <a:latin typeface="Georgia" charset="0"/>
                <a:ea typeface="ＭＳ Ｐゴシック" charset="-128"/>
                <a:cs typeface="MS PGothic" charset="-128"/>
              </a:rPr>
              <a:t>For legislators, social media that represents constituents’ clear agendas is influential</a:t>
            </a:r>
          </a:p>
        </p:txBody>
      </p:sp>
      <p:sp>
        <p:nvSpPr>
          <p:cNvPr id="45" name="Text Placeholder 18"/>
          <p:cNvSpPr txBox="1">
            <a:spLocks/>
          </p:cNvSpPr>
          <p:nvPr/>
        </p:nvSpPr>
        <p:spPr bwMode="auto">
          <a:xfrm>
            <a:off x="1928808" y="6422608"/>
            <a:ext cx="7413630" cy="340591"/>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700" dirty="0">
                <a:latin typeface="Georgia"/>
                <a:cs typeface="Georgia"/>
              </a:rPr>
              <a:t>February 26, 2018  </a:t>
            </a:r>
            <a:r>
              <a:rPr lang="en-US" sz="800" dirty="0">
                <a:solidFill>
                  <a:schemeClr val="tx1">
                    <a:lumMod val="65000"/>
                    <a:lumOff val="35000"/>
                  </a:schemeClr>
                </a:solidFill>
              </a:rPr>
              <a:t>| </a:t>
            </a:r>
            <a:r>
              <a:rPr lang="en-US" sz="800" dirty="0"/>
              <a:t> </a:t>
            </a:r>
            <a:r>
              <a:rPr lang="en-US" sz="700" dirty="0"/>
              <a:t>Taryn </a:t>
            </a:r>
            <a:r>
              <a:rPr lang="en-US" sz="700" dirty="0" err="1"/>
              <a:t>MacKinney</a:t>
            </a:r>
            <a:endParaRPr lang="en-US" sz="700" dirty="0">
              <a:latin typeface="Georgia"/>
              <a:cs typeface="Georgia"/>
            </a:endParaRPr>
          </a:p>
        </p:txBody>
      </p:sp>
      <p:sp>
        <p:nvSpPr>
          <p:cNvPr id="51" name="Text Placeholder 18"/>
          <p:cNvSpPr txBox="1">
            <a:spLocks/>
          </p:cNvSpPr>
          <p:nvPr/>
        </p:nvSpPr>
        <p:spPr bwMode="auto">
          <a:xfrm>
            <a:off x="1928808" y="6220588"/>
            <a:ext cx="8247721" cy="191226"/>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Font typeface="Arial" panose="020B0604020202020204" pitchFamily="34" charset="0"/>
              <a:buNone/>
              <a:defRPr/>
            </a:pPr>
            <a:r>
              <a:rPr lang="en-US" sz="700" dirty="0">
                <a:solidFill>
                  <a:schemeClr val="tx1">
                    <a:lumMod val="50000"/>
                    <a:lumOff val="50000"/>
                  </a:schemeClr>
                </a:solidFill>
                <a:latin typeface="Georgia"/>
                <a:cs typeface="Georgia"/>
              </a:rPr>
              <a:t>Sources: National Journal Leadership Council research, 2017.</a:t>
            </a:r>
          </a:p>
        </p:txBody>
      </p:sp>
      <p:sp>
        <p:nvSpPr>
          <p:cNvPr id="6" name="Slide Number Placeholder 5"/>
          <p:cNvSpPr>
            <a:spLocks noGrp="1"/>
          </p:cNvSpPr>
          <p:nvPr>
            <p:ph type="sldNum" sz="quarter" idx="12"/>
          </p:nvPr>
        </p:nvSpPr>
        <p:spPr/>
        <p:txBody>
          <a:bodyPr/>
          <a:lstStyle/>
          <a:p>
            <a:fld id="{BEFBC90E-502A-A54D-9BAE-6F74229062B0}" type="slidenum">
              <a:rPr lang="en-US" smtClean="0"/>
              <a:pPr/>
              <a:t>14</a:t>
            </a:fld>
            <a:endParaRPr lang="en-US" dirty="0"/>
          </a:p>
        </p:txBody>
      </p:sp>
      <p:graphicFrame>
        <p:nvGraphicFramePr>
          <p:cNvPr id="27" name="Chart 26">
            <a:extLst>
              <a:ext uri="{FF2B5EF4-FFF2-40B4-BE49-F238E27FC236}">
                <a16:creationId xmlns:a16="http://schemas.microsoft.com/office/drawing/2014/main" id="{DD969621-12A9-0940-83FB-861735424F85}"/>
              </a:ext>
            </a:extLst>
          </p:cNvPr>
          <p:cNvGraphicFramePr>
            <a:graphicFrameLocks/>
          </p:cNvGraphicFramePr>
          <p:nvPr>
            <p:extLst>
              <p:ext uri="{D42A27DB-BD31-4B8C-83A1-F6EECF244321}">
                <p14:modId xmlns:p14="http://schemas.microsoft.com/office/powerpoint/2010/main" val="1485684175"/>
              </p:ext>
            </p:extLst>
          </p:nvPr>
        </p:nvGraphicFramePr>
        <p:xfrm>
          <a:off x="2007464" y="2133601"/>
          <a:ext cx="8243214" cy="3911599"/>
        </p:xfrm>
        <a:graphic>
          <a:graphicData uri="http://schemas.openxmlformats.org/drawingml/2006/chart">
            <c:chart xmlns:c="http://schemas.openxmlformats.org/drawingml/2006/chart" xmlns:r="http://schemas.openxmlformats.org/officeDocument/2006/relationships" r:id="rId2"/>
          </a:graphicData>
        </a:graphic>
      </p:graphicFrame>
      <p:sp>
        <p:nvSpPr>
          <p:cNvPr id="29" name="TextBox 13">
            <a:extLst>
              <a:ext uri="{FF2B5EF4-FFF2-40B4-BE49-F238E27FC236}">
                <a16:creationId xmlns:a16="http://schemas.microsoft.com/office/drawing/2014/main" id="{7BF2A6BA-84F1-3347-AD90-B8B8332F6D48}"/>
              </a:ext>
            </a:extLst>
          </p:cNvPr>
          <p:cNvSpPr txBox="1">
            <a:spLocks noChangeArrowheads="1"/>
          </p:cNvSpPr>
          <p:nvPr/>
        </p:nvSpPr>
        <p:spPr bwMode="auto">
          <a:xfrm>
            <a:off x="5530853" y="1986592"/>
            <a:ext cx="2888932" cy="246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Georgia" charset="0"/>
                <a:ea typeface="ＭＳ Ｐゴシック" charset="-128"/>
                <a:cs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ＭＳ Ｐゴシック" charset="-128"/>
                <a:cs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ＭＳ Ｐゴシック" charset="-128"/>
                <a:cs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ＭＳ Ｐゴシック" charset="-128"/>
                <a:cs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ＭＳ Ｐゴシック" charset="-128"/>
                <a:cs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cs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cs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cs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cs typeface="MS PGothic" charset="-128"/>
              </a:defRPr>
            </a:lvl9pPr>
          </a:lstStyle>
          <a:p>
            <a:pPr>
              <a:lnSpc>
                <a:spcPct val="100000"/>
              </a:lnSpc>
              <a:spcBef>
                <a:spcPct val="0"/>
              </a:spcBef>
              <a:buFontTx/>
              <a:buNone/>
            </a:pPr>
            <a:r>
              <a:rPr lang="en-US" altLang="en-US" sz="1000" dirty="0">
                <a:solidFill>
                  <a:srgbClr val="79133C"/>
                </a:solidFill>
                <a:effectLst>
                  <a:outerShdw blurRad="38100" dist="38100" dir="2700000" algn="tl">
                    <a:srgbClr val="000000">
                      <a:alpha val="43137"/>
                    </a:srgbClr>
                  </a:outerShdw>
                </a:effectLst>
                <a:latin typeface="Verdana"/>
                <a:cs typeface="Verdana"/>
              </a:rPr>
              <a:t>■</a:t>
            </a:r>
            <a:r>
              <a:rPr lang="en-US" altLang="en-US" sz="1000" dirty="0">
                <a:effectLst>
                  <a:outerShdw blurRad="38100" dist="38100" dir="2700000" algn="tl">
                    <a:srgbClr val="000000">
                      <a:alpha val="43137"/>
                    </a:srgbClr>
                  </a:outerShdw>
                </a:effectLst>
                <a:latin typeface="Verdana"/>
                <a:cs typeface="Verdana"/>
              </a:rPr>
              <a:t> Some influence</a:t>
            </a:r>
          </a:p>
        </p:txBody>
      </p:sp>
      <p:sp>
        <p:nvSpPr>
          <p:cNvPr id="30" name="Rectangle 14">
            <a:extLst>
              <a:ext uri="{FF2B5EF4-FFF2-40B4-BE49-F238E27FC236}">
                <a16:creationId xmlns:a16="http://schemas.microsoft.com/office/drawing/2014/main" id="{40065D7F-C26E-9B4C-BAEA-8B27C0A0DE28}"/>
              </a:ext>
            </a:extLst>
          </p:cNvPr>
          <p:cNvSpPr>
            <a:spLocks noChangeArrowheads="1"/>
          </p:cNvSpPr>
          <p:nvPr/>
        </p:nvSpPr>
        <p:spPr bwMode="auto">
          <a:xfrm>
            <a:off x="1742548" y="1520863"/>
            <a:ext cx="8193505" cy="461665"/>
          </a:xfrm>
          <a:prstGeom prst="rect">
            <a:avLst/>
          </a:prstGeom>
          <a:noFill/>
          <a:ln>
            <a:noFill/>
          </a:ln>
        </p:spPr>
        <p:txBody>
          <a:bodyPr wrap="square">
            <a:spAutoFit/>
          </a:bodyPr>
          <a:lstStyle>
            <a:lvl1pPr defTabSz="811213">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ＭＳ Ｐゴシック" panose="020B0600070205080204" pitchFamily="34" charset="-128"/>
              </a:defRPr>
            </a:lvl1pPr>
            <a:lvl2pPr marL="742950" indent="-285750" defTabSz="811213">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ＭＳ Ｐゴシック" panose="020B0600070205080204" pitchFamily="34" charset="-128"/>
              </a:defRPr>
            </a:lvl2pPr>
            <a:lvl3pPr marL="1143000" indent="-228600" defTabSz="811213">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ＭＳ Ｐゴシック" panose="020B0600070205080204" pitchFamily="34" charset="-128"/>
              </a:defRPr>
            </a:lvl3pPr>
            <a:lvl4pPr marL="1600200" indent="-228600" defTabSz="811213">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4pPr>
            <a:lvl5pPr marL="2057400" indent="-228600" defTabSz="811213">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5pPr>
            <a:lvl6pPr marL="25146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6pPr>
            <a:lvl7pPr marL="29718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7pPr>
            <a:lvl8pPr marL="34290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8pPr>
            <a:lvl9pPr marL="38862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9pPr>
          </a:lstStyle>
          <a:p>
            <a:pPr>
              <a:lnSpc>
                <a:spcPct val="100000"/>
              </a:lnSpc>
              <a:spcBef>
                <a:spcPct val="0"/>
              </a:spcBef>
              <a:buFontTx/>
              <a:buNone/>
              <a:defRPr/>
            </a:pPr>
            <a:r>
              <a:rPr lang="en-US" altLang="en-US" sz="1200" b="1" dirty="0">
                <a:latin typeface="Georgia"/>
                <a:cs typeface="Georgia"/>
              </a:rPr>
              <a:t>For a member of Congress who has not arrived at a firm decision on an issue, influence of social media posts directed at their office on the member’s decision </a:t>
            </a:r>
          </a:p>
        </p:txBody>
      </p:sp>
      <p:sp>
        <p:nvSpPr>
          <p:cNvPr id="5" name="TextBox 12"/>
          <p:cNvSpPr txBox="1">
            <a:spLocks noChangeArrowheads="1"/>
          </p:cNvSpPr>
          <p:nvPr/>
        </p:nvSpPr>
        <p:spPr bwMode="auto">
          <a:xfrm>
            <a:off x="8921468" y="311516"/>
            <a:ext cx="1329210" cy="184666"/>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a:lnSpc>
                <a:spcPct val="100000"/>
              </a:lnSpc>
              <a:spcBef>
                <a:spcPct val="0"/>
              </a:spcBef>
              <a:buNone/>
              <a:defRPr/>
            </a:pPr>
            <a:r>
              <a:rPr lang="en-US" altLang="en-US" sz="600" b="1" dirty="0">
                <a:solidFill>
                  <a:schemeClr val="bg2">
                    <a:lumMod val="25000"/>
                  </a:schemeClr>
                </a:solidFill>
                <a:latin typeface="Verdana"/>
                <a:cs typeface="Verdana"/>
              </a:rPr>
              <a:t>SOCIAL MEDIA ADVOCACY</a:t>
            </a:r>
          </a:p>
        </p:txBody>
      </p:sp>
      <p:grpSp>
        <p:nvGrpSpPr>
          <p:cNvPr id="16" name="Group 15">
            <a:extLst>
              <a:ext uri="{FF2B5EF4-FFF2-40B4-BE49-F238E27FC236}">
                <a16:creationId xmlns:a16="http://schemas.microsoft.com/office/drawing/2014/main" id="{9F5CA2CB-10B0-45ED-9963-3367951EE1B9}"/>
              </a:ext>
            </a:extLst>
          </p:cNvPr>
          <p:cNvGrpSpPr/>
          <p:nvPr/>
        </p:nvGrpSpPr>
        <p:grpSpPr>
          <a:xfrm>
            <a:off x="-43332" y="10760"/>
            <a:ext cx="12192000" cy="786177"/>
            <a:chOff x="0" y="83316"/>
            <a:chExt cx="12192000" cy="786177"/>
          </a:xfrm>
        </p:grpSpPr>
        <p:grpSp>
          <p:nvGrpSpPr>
            <p:cNvPr id="17" name="Group 16">
              <a:extLst>
                <a:ext uri="{FF2B5EF4-FFF2-40B4-BE49-F238E27FC236}">
                  <a16:creationId xmlns:a16="http://schemas.microsoft.com/office/drawing/2014/main" id="{F60FC667-9ED1-4D74-A78E-D7AE6D461EF0}"/>
                </a:ext>
              </a:extLst>
            </p:cNvPr>
            <p:cNvGrpSpPr/>
            <p:nvPr/>
          </p:nvGrpSpPr>
          <p:grpSpPr>
            <a:xfrm>
              <a:off x="0" y="83316"/>
              <a:ext cx="12192000" cy="786177"/>
              <a:chOff x="0" y="15594"/>
              <a:chExt cx="12192000" cy="786177"/>
            </a:xfrm>
          </p:grpSpPr>
          <p:sp>
            <p:nvSpPr>
              <p:cNvPr id="19" name="Rectangle 18">
                <a:extLst>
                  <a:ext uri="{FF2B5EF4-FFF2-40B4-BE49-F238E27FC236}">
                    <a16:creationId xmlns:a16="http://schemas.microsoft.com/office/drawing/2014/main" id="{E829C6EF-F487-40BF-AFCB-F0D6C6443BB4}"/>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AC64579-FE09-46A7-846F-23688F3246B9}"/>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21" name="Picture 16">
                <a:extLst>
                  <a:ext uri="{FF2B5EF4-FFF2-40B4-BE49-F238E27FC236}">
                    <a16:creationId xmlns:a16="http://schemas.microsoft.com/office/drawing/2014/main" id="{82229940-46C0-4251-82D8-6859121C5F4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 name="TextBox 12">
              <a:extLst>
                <a:ext uri="{FF2B5EF4-FFF2-40B4-BE49-F238E27FC236}">
                  <a16:creationId xmlns:a16="http://schemas.microsoft.com/office/drawing/2014/main" id="{F93EC245-37FE-4AF8-9E6D-FDB752EDB644}"/>
                </a:ext>
              </a:extLst>
            </p:cNvPr>
            <p:cNvSpPr txBox="1">
              <a:spLocks noChangeArrowheads="1"/>
            </p:cNvSpPr>
            <p:nvPr/>
          </p:nvSpPr>
          <p:spPr bwMode="auto">
            <a:xfrm>
              <a:off x="8983094" y="192351"/>
              <a:ext cx="1667444"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SOCIAL MEDIA ADVOCACY</a:t>
              </a:r>
            </a:p>
          </p:txBody>
        </p:sp>
      </p:grpSp>
      <p:sp>
        <p:nvSpPr>
          <p:cNvPr id="22" name="TextBox 13">
            <a:extLst>
              <a:ext uri="{FF2B5EF4-FFF2-40B4-BE49-F238E27FC236}">
                <a16:creationId xmlns:a16="http://schemas.microsoft.com/office/drawing/2014/main" id="{80894ADB-3145-45FD-9B81-A99D5BDED802}"/>
              </a:ext>
            </a:extLst>
          </p:cNvPr>
          <p:cNvSpPr txBox="1">
            <a:spLocks noChangeArrowheads="1"/>
          </p:cNvSpPr>
          <p:nvPr/>
        </p:nvSpPr>
        <p:spPr bwMode="auto">
          <a:xfrm>
            <a:off x="6816201" y="1978942"/>
            <a:ext cx="2888932" cy="246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Georgia" charset="0"/>
                <a:ea typeface="ＭＳ Ｐゴシック" charset="-128"/>
                <a:cs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ＭＳ Ｐゴシック" charset="-128"/>
                <a:cs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ＭＳ Ｐゴシック" charset="-128"/>
                <a:cs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ＭＳ Ｐゴシック" charset="-128"/>
                <a:cs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ＭＳ Ｐゴシック" charset="-128"/>
                <a:cs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cs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cs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cs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cs typeface="MS PGothic" charset="-128"/>
              </a:defRPr>
            </a:lvl9pPr>
          </a:lstStyle>
          <a:p>
            <a:pPr>
              <a:lnSpc>
                <a:spcPct val="100000"/>
              </a:lnSpc>
              <a:spcBef>
                <a:spcPct val="0"/>
              </a:spcBef>
              <a:buFontTx/>
              <a:buNone/>
            </a:pPr>
            <a:r>
              <a:rPr lang="en-US" altLang="en-US" sz="1000" dirty="0">
                <a:solidFill>
                  <a:srgbClr val="005D38"/>
                </a:solidFill>
                <a:latin typeface="Verdana"/>
                <a:cs typeface="Verdana"/>
              </a:rPr>
              <a:t>■ </a:t>
            </a:r>
            <a:r>
              <a:rPr lang="en-US" altLang="en-US" sz="1000" dirty="0">
                <a:ln w="0"/>
                <a:effectLst>
                  <a:outerShdw blurRad="38100" dist="19050" dir="2700000" algn="tl" rotWithShape="0">
                    <a:schemeClr val="dk1">
                      <a:alpha val="40000"/>
                    </a:schemeClr>
                  </a:outerShdw>
                </a:effectLst>
                <a:latin typeface="Verdana"/>
                <a:cs typeface="Verdana"/>
              </a:rPr>
              <a:t>A lot of influence</a:t>
            </a:r>
            <a:endParaRPr lang="en-US" altLang="en-US" sz="1000" dirty="0">
              <a:solidFill>
                <a:srgbClr val="005D38"/>
              </a:solidFill>
              <a:latin typeface="Verdana"/>
              <a:cs typeface="Verdana"/>
            </a:endParaRPr>
          </a:p>
        </p:txBody>
      </p:sp>
    </p:spTree>
    <p:extLst>
      <p:ext uri="{BB962C8B-B14F-4D97-AF65-F5344CB8AC3E}">
        <p14:creationId xmlns:p14="http://schemas.microsoft.com/office/powerpoint/2010/main" val="644141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itle 1">
            <a:extLst>
              <a:ext uri="{FF2B5EF4-FFF2-40B4-BE49-F238E27FC236}">
                <a16:creationId xmlns:a16="http://schemas.microsoft.com/office/drawing/2014/main" id="{8D0D5259-F966-4292-8502-304E7959C02E}"/>
              </a:ext>
            </a:extLst>
          </p:cNvPr>
          <p:cNvSpPr>
            <a:spLocks noGrp="1"/>
          </p:cNvSpPr>
          <p:nvPr>
            <p:ph type="title"/>
          </p:nvPr>
        </p:nvSpPr>
        <p:spPr>
          <a:xfrm>
            <a:off x="1793787" y="942166"/>
            <a:ext cx="8686800" cy="476250"/>
          </a:xfrm>
        </p:spPr>
        <p:txBody>
          <a:bodyPr/>
          <a:lstStyle/>
          <a:p>
            <a:pPr algn="ctr">
              <a:defRPr/>
            </a:pPr>
            <a:r>
              <a:rPr lang="en-US" altLang="en-US" dirty="0">
                <a:latin typeface="+mj-lt"/>
              </a:rPr>
              <a:t>Attributes of Digital Content that Spreads in Washington</a:t>
            </a:r>
          </a:p>
        </p:txBody>
      </p:sp>
      <p:sp>
        <p:nvSpPr>
          <p:cNvPr id="5125" name="Rectangle 14">
            <a:extLst>
              <a:ext uri="{FF2B5EF4-FFF2-40B4-BE49-F238E27FC236}">
                <a16:creationId xmlns:a16="http://schemas.microsoft.com/office/drawing/2014/main" id="{CFAE97D6-91CA-4101-8891-7922FA3B0E84}"/>
              </a:ext>
            </a:extLst>
          </p:cNvPr>
          <p:cNvSpPr>
            <a:spLocks noChangeArrowheads="1"/>
          </p:cNvSpPr>
          <p:nvPr/>
        </p:nvSpPr>
        <p:spPr bwMode="auto">
          <a:xfrm>
            <a:off x="1981200" y="1216232"/>
            <a:ext cx="82296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811213">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defTabSz="811213">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defTabSz="811213">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defTabSz="811213">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defTabSz="811213">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ctr">
              <a:lnSpc>
                <a:spcPct val="100000"/>
              </a:lnSpc>
              <a:spcBef>
                <a:spcPct val="0"/>
              </a:spcBef>
              <a:buFontTx/>
              <a:buNone/>
              <a:defRPr/>
            </a:pPr>
            <a:r>
              <a:rPr lang="en-US" altLang="en-US" sz="1600" b="1" dirty="0">
                <a:solidFill>
                  <a:srgbClr val="7F7F7F"/>
                </a:solidFill>
                <a:latin typeface="+mj-lt"/>
              </a:rPr>
              <a:t>Creating Materials that Your Audience Will Want to Share</a:t>
            </a:r>
          </a:p>
        </p:txBody>
      </p:sp>
      <p:sp>
        <p:nvSpPr>
          <p:cNvPr id="5126" name="TextBox 1">
            <a:extLst>
              <a:ext uri="{FF2B5EF4-FFF2-40B4-BE49-F238E27FC236}">
                <a16:creationId xmlns:a16="http://schemas.microsoft.com/office/drawing/2014/main" id="{E6536FE7-9C0D-4532-8AB8-9C96B8C332ED}"/>
              </a:ext>
            </a:extLst>
          </p:cNvPr>
          <p:cNvSpPr txBox="1">
            <a:spLocks noChangeArrowheads="1"/>
          </p:cNvSpPr>
          <p:nvPr/>
        </p:nvSpPr>
        <p:spPr bwMode="auto">
          <a:xfrm>
            <a:off x="4010025" y="1558926"/>
            <a:ext cx="4171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ctr">
              <a:lnSpc>
                <a:spcPct val="100000"/>
              </a:lnSpc>
              <a:spcBef>
                <a:spcPct val="0"/>
              </a:spcBef>
              <a:buFont typeface="Arial" panose="020B0604020202020204" pitchFamily="34" charset="0"/>
              <a:buNone/>
              <a:defRPr/>
            </a:pPr>
            <a:r>
              <a:rPr lang="en-US" altLang="en-US" sz="1400" b="1" dirty="0">
                <a:solidFill>
                  <a:srgbClr val="79133C"/>
                </a:solidFill>
                <a:latin typeface="+mj-lt"/>
              </a:rPr>
              <a:t>Checklist for Evaluating Digital Content</a:t>
            </a:r>
          </a:p>
        </p:txBody>
      </p:sp>
      <p:grpSp>
        <p:nvGrpSpPr>
          <p:cNvPr id="7175" name="Group 4">
            <a:extLst>
              <a:ext uri="{FF2B5EF4-FFF2-40B4-BE49-F238E27FC236}">
                <a16:creationId xmlns:a16="http://schemas.microsoft.com/office/drawing/2014/main" id="{65F5204F-2691-46B7-9B4A-3E5C583046E1}"/>
              </a:ext>
            </a:extLst>
          </p:cNvPr>
          <p:cNvGrpSpPr>
            <a:grpSpLocks/>
          </p:cNvGrpSpPr>
          <p:nvPr/>
        </p:nvGrpSpPr>
        <p:grpSpPr bwMode="auto">
          <a:xfrm>
            <a:off x="2976564" y="1976438"/>
            <a:ext cx="6238875" cy="4229100"/>
            <a:chOff x="1679639" y="1977189"/>
            <a:chExt cx="5866004" cy="4229111"/>
          </a:xfrm>
        </p:grpSpPr>
        <p:grpSp>
          <p:nvGrpSpPr>
            <p:cNvPr id="7176" name="Group 1">
              <a:extLst>
                <a:ext uri="{FF2B5EF4-FFF2-40B4-BE49-F238E27FC236}">
                  <a16:creationId xmlns:a16="http://schemas.microsoft.com/office/drawing/2014/main" id="{AFE2BE4D-BCE1-420B-B422-3F2DB5936794}"/>
                </a:ext>
              </a:extLst>
            </p:cNvPr>
            <p:cNvGrpSpPr>
              <a:grpSpLocks/>
            </p:cNvGrpSpPr>
            <p:nvPr/>
          </p:nvGrpSpPr>
          <p:grpSpPr bwMode="auto">
            <a:xfrm>
              <a:off x="1730389" y="5206172"/>
              <a:ext cx="5815254" cy="1000128"/>
              <a:chOff x="1730389" y="5206172"/>
              <a:chExt cx="5815254" cy="1000128"/>
            </a:xfrm>
          </p:grpSpPr>
          <p:sp>
            <p:nvSpPr>
              <p:cNvPr id="5137" name="TextBox 18">
                <a:extLst>
                  <a:ext uri="{FF2B5EF4-FFF2-40B4-BE49-F238E27FC236}">
                    <a16:creationId xmlns:a16="http://schemas.microsoft.com/office/drawing/2014/main" id="{99EA779C-3D76-4F21-B4ED-E394CE1F9BBF}"/>
                  </a:ext>
                </a:extLst>
              </p:cNvPr>
              <p:cNvSpPr txBox="1">
                <a:spLocks noChangeArrowheads="1"/>
              </p:cNvSpPr>
              <p:nvPr/>
            </p:nvSpPr>
            <p:spPr bwMode="auto">
              <a:xfrm>
                <a:off x="1730389" y="5460173"/>
                <a:ext cx="1444858" cy="492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ctr">
                  <a:lnSpc>
                    <a:spcPct val="100000"/>
                  </a:lnSpc>
                  <a:spcBef>
                    <a:spcPct val="0"/>
                  </a:spcBef>
                  <a:buFont typeface="Arial" panose="020B0604020202020204" pitchFamily="34" charset="0"/>
                  <a:buNone/>
                  <a:defRPr/>
                </a:pPr>
                <a:r>
                  <a:rPr lang="en-US" altLang="en-US" sz="1400" b="1" dirty="0">
                    <a:solidFill>
                      <a:srgbClr val="79133C"/>
                    </a:solidFill>
                    <a:latin typeface="+mn-lt"/>
                  </a:rPr>
                  <a:t>Format</a:t>
                </a:r>
              </a:p>
              <a:p>
                <a:pPr algn="ctr">
                  <a:lnSpc>
                    <a:spcPct val="100000"/>
                  </a:lnSpc>
                  <a:spcBef>
                    <a:spcPct val="0"/>
                  </a:spcBef>
                  <a:buFontTx/>
                  <a:buNone/>
                  <a:defRPr/>
                </a:pPr>
                <a:r>
                  <a:rPr lang="en-US" altLang="en-US" sz="1200" i="1" dirty="0">
                    <a:solidFill>
                      <a:srgbClr val="005D38"/>
                    </a:solidFill>
                    <a:latin typeface="+mn-lt"/>
                  </a:rPr>
                  <a:t>Appeal to the Senses</a:t>
                </a:r>
              </a:p>
            </p:txBody>
          </p:sp>
          <p:sp>
            <p:nvSpPr>
              <p:cNvPr id="5138" name="Rectangle 26">
                <a:extLst>
                  <a:ext uri="{FF2B5EF4-FFF2-40B4-BE49-F238E27FC236}">
                    <a16:creationId xmlns:a16="http://schemas.microsoft.com/office/drawing/2014/main" id="{2718E0A9-0329-4C3D-8037-F6CF8ED1A785}"/>
                  </a:ext>
                </a:extLst>
              </p:cNvPr>
              <p:cNvSpPr>
                <a:spLocks noChangeArrowheads="1"/>
              </p:cNvSpPr>
              <p:nvPr/>
            </p:nvSpPr>
            <p:spPr bwMode="auto">
              <a:xfrm>
                <a:off x="3617062" y="5206172"/>
                <a:ext cx="3928581" cy="1000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nSpc>
                    <a:spcPct val="100000"/>
                  </a:lnSpc>
                  <a:spcBef>
                    <a:spcPct val="0"/>
                  </a:spcBef>
                  <a:spcAft>
                    <a:spcPts val="600"/>
                  </a:spcAft>
                  <a:buFont typeface="Wingdings" panose="05000000000000000000" pitchFamily="2" charset="2"/>
                  <a:buChar char="q"/>
                  <a:defRPr/>
                </a:pPr>
                <a:r>
                  <a:rPr lang="en-US" altLang="en-US" sz="1100">
                    <a:latin typeface="+mn-lt"/>
                  </a:rPr>
                  <a:t>Include images, graphics, or videos whenever possible</a:t>
                </a:r>
              </a:p>
              <a:p>
                <a:pPr>
                  <a:lnSpc>
                    <a:spcPct val="100000"/>
                  </a:lnSpc>
                  <a:spcBef>
                    <a:spcPct val="0"/>
                  </a:spcBef>
                  <a:spcAft>
                    <a:spcPts val="600"/>
                  </a:spcAft>
                  <a:buFont typeface="Wingdings" panose="05000000000000000000" pitchFamily="2" charset="2"/>
                  <a:buChar char="q"/>
                  <a:defRPr/>
                </a:pPr>
                <a:r>
                  <a:rPr lang="en-US" altLang="en-US" sz="1100">
                    <a:latin typeface="+mn-lt"/>
                  </a:rPr>
                  <a:t>Grab attention via an engaging title or content hook </a:t>
                </a:r>
              </a:p>
              <a:p>
                <a:pPr>
                  <a:lnSpc>
                    <a:spcPct val="100000"/>
                  </a:lnSpc>
                  <a:spcBef>
                    <a:spcPct val="0"/>
                  </a:spcBef>
                  <a:spcAft>
                    <a:spcPts val="600"/>
                  </a:spcAft>
                  <a:buFont typeface="Wingdings" panose="05000000000000000000" pitchFamily="2" charset="2"/>
                  <a:buChar char="q"/>
                  <a:defRPr/>
                </a:pPr>
                <a:r>
                  <a:rPr lang="en-US" altLang="en-US" sz="1100">
                    <a:latin typeface="+mn-lt"/>
                  </a:rPr>
                  <a:t>Make materials visually pleasing and easy to scan</a:t>
                </a:r>
              </a:p>
              <a:p>
                <a:pPr>
                  <a:lnSpc>
                    <a:spcPct val="100000"/>
                  </a:lnSpc>
                  <a:spcBef>
                    <a:spcPct val="0"/>
                  </a:spcBef>
                  <a:spcAft>
                    <a:spcPts val="600"/>
                  </a:spcAft>
                  <a:buFont typeface="Wingdings" panose="05000000000000000000" pitchFamily="2" charset="2"/>
                  <a:buChar char="q"/>
                  <a:defRPr/>
                </a:pPr>
                <a:r>
                  <a:rPr lang="en-US" altLang="en-US" sz="1100">
                    <a:latin typeface="+mn-lt"/>
                  </a:rPr>
                  <a:t>Nudge readers to share via relevant sharing buttons</a:t>
                </a:r>
              </a:p>
            </p:txBody>
          </p:sp>
          <p:sp>
            <p:nvSpPr>
              <p:cNvPr id="32" name="Left Bracket 31">
                <a:extLst>
                  <a:ext uri="{FF2B5EF4-FFF2-40B4-BE49-F238E27FC236}">
                    <a16:creationId xmlns:a16="http://schemas.microsoft.com/office/drawing/2014/main" id="{F9C528A0-10F4-4E4E-97A9-16537A09E464}"/>
                  </a:ext>
                </a:extLst>
              </p:cNvPr>
              <p:cNvSpPr/>
              <p:nvPr/>
            </p:nvSpPr>
            <p:spPr bwMode="auto">
              <a:xfrm>
                <a:off x="3497653" y="5241097"/>
                <a:ext cx="97020" cy="930278"/>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grpSp>
        <p:grpSp>
          <p:nvGrpSpPr>
            <p:cNvPr id="7177" name="Group 2">
              <a:extLst>
                <a:ext uri="{FF2B5EF4-FFF2-40B4-BE49-F238E27FC236}">
                  <a16:creationId xmlns:a16="http://schemas.microsoft.com/office/drawing/2014/main" id="{28E281CF-9839-49E4-AB03-D8E6B6182526}"/>
                </a:ext>
              </a:extLst>
            </p:cNvPr>
            <p:cNvGrpSpPr>
              <a:grpSpLocks/>
            </p:cNvGrpSpPr>
            <p:nvPr/>
          </p:nvGrpSpPr>
          <p:grpSpPr bwMode="auto">
            <a:xfrm>
              <a:off x="1679639" y="3220225"/>
              <a:ext cx="5746616" cy="1908220"/>
              <a:chOff x="1679639" y="3220225"/>
              <a:chExt cx="5746616" cy="1908220"/>
            </a:xfrm>
          </p:grpSpPr>
          <p:sp>
            <p:nvSpPr>
              <p:cNvPr id="5134" name="TextBox 17">
                <a:extLst>
                  <a:ext uri="{FF2B5EF4-FFF2-40B4-BE49-F238E27FC236}">
                    <a16:creationId xmlns:a16="http://schemas.microsoft.com/office/drawing/2014/main" id="{26AC4F7C-D578-48E0-B081-B007F9FA6035}"/>
                  </a:ext>
                </a:extLst>
              </p:cNvPr>
              <p:cNvSpPr txBox="1">
                <a:spLocks noChangeArrowheads="1"/>
              </p:cNvSpPr>
              <p:nvPr/>
            </p:nvSpPr>
            <p:spPr bwMode="auto">
              <a:xfrm>
                <a:off x="1679639" y="3844094"/>
                <a:ext cx="1544863" cy="492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ctr">
                  <a:lnSpc>
                    <a:spcPct val="100000"/>
                  </a:lnSpc>
                  <a:spcBef>
                    <a:spcPct val="0"/>
                  </a:spcBef>
                  <a:buFontTx/>
                  <a:buNone/>
                  <a:defRPr/>
                </a:pPr>
                <a:r>
                  <a:rPr lang="en-US" altLang="en-US" sz="1400" b="1" dirty="0">
                    <a:solidFill>
                      <a:srgbClr val="79133C"/>
                    </a:solidFill>
                    <a:latin typeface="+mn-lt"/>
                  </a:rPr>
                  <a:t>Content</a:t>
                </a:r>
              </a:p>
              <a:p>
                <a:pPr algn="ctr">
                  <a:lnSpc>
                    <a:spcPct val="100000"/>
                  </a:lnSpc>
                  <a:spcBef>
                    <a:spcPct val="0"/>
                  </a:spcBef>
                  <a:buFontTx/>
                  <a:buNone/>
                  <a:defRPr/>
                </a:pPr>
                <a:r>
                  <a:rPr lang="en-US" altLang="en-US" sz="1200" i="1" dirty="0">
                    <a:solidFill>
                      <a:srgbClr val="005D38"/>
                    </a:solidFill>
                    <a:latin typeface="+mn-lt"/>
                  </a:rPr>
                  <a:t>Add to the Mix</a:t>
                </a:r>
              </a:p>
            </p:txBody>
          </p:sp>
          <p:sp>
            <p:nvSpPr>
              <p:cNvPr id="5135" name="Rectangle 25">
                <a:extLst>
                  <a:ext uri="{FF2B5EF4-FFF2-40B4-BE49-F238E27FC236}">
                    <a16:creationId xmlns:a16="http://schemas.microsoft.com/office/drawing/2014/main" id="{4235BDC3-6066-4416-AAF1-43576F5E59B3}"/>
                  </a:ext>
                </a:extLst>
              </p:cNvPr>
              <p:cNvSpPr>
                <a:spLocks noChangeArrowheads="1"/>
              </p:cNvSpPr>
              <p:nvPr/>
            </p:nvSpPr>
            <p:spPr bwMode="auto">
              <a:xfrm>
                <a:off x="3617062" y="3220204"/>
                <a:ext cx="3809171" cy="1908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nSpc>
                    <a:spcPct val="100000"/>
                  </a:lnSpc>
                  <a:spcBef>
                    <a:spcPct val="0"/>
                  </a:spcBef>
                  <a:spcAft>
                    <a:spcPts val="600"/>
                  </a:spcAft>
                  <a:buFont typeface="Wingdings" panose="05000000000000000000" pitchFamily="2" charset="2"/>
                  <a:buChar char="q"/>
                  <a:defRPr/>
                </a:pPr>
                <a:r>
                  <a:rPr lang="en-US" altLang="en-US" sz="1100">
                    <a:latin typeface="+mn-lt"/>
                    <a:sym typeface="Wingdings" panose="05000000000000000000" pitchFamily="2" charset="2"/>
                  </a:rPr>
                  <a:t>Add a new angle to the conversation or topic </a:t>
                </a:r>
              </a:p>
              <a:p>
                <a:pPr>
                  <a:lnSpc>
                    <a:spcPct val="100000"/>
                  </a:lnSpc>
                  <a:spcBef>
                    <a:spcPct val="0"/>
                  </a:spcBef>
                  <a:spcAft>
                    <a:spcPts val="600"/>
                  </a:spcAft>
                  <a:buFont typeface="Wingdings" panose="05000000000000000000" pitchFamily="2" charset="2"/>
                  <a:buChar char="q"/>
                  <a:defRPr/>
                </a:pPr>
                <a:r>
                  <a:rPr lang="en-US" altLang="en-US" sz="1100">
                    <a:latin typeface="+mn-lt"/>
                    <a:sym typeface="Wingdings" panose="05000000000000000000" pitchFamily="2" charset="2"/>
                  </a:rPr>
                  <a:t>Be timely and relevant to the current mood or discussion</a:t>
                </a:r>
              </a:p>
              <a:p>
                <a:pPr>
                  <a:lnSpc>
                    <a:spcPct val="100000"/>
                  </a:lnSpc>
                  <a:spcBef>
                    <a:spcPct val="0"/>
                  </a:spcBef>
                  <a:spcAft>
                    <a:spcPts val="600"/>
                  </a:spcAft>
                  <a:buFont typeface="Wingdings" panose="05000000000000000000" pitchFamily="2" charset="2"/>
                  <a:buChar char="q"/>
                  <a:defRPr/>
                </a:pPr>
                <a:r>
                  <a:rPr lang="en-US" altLang="en-US" sz="1100">
                    <a:latin typeface="+mn-lt"/>
                  </a:rPr>
                  <a:t>Bestow social capital on the reader or sharer of the material</a:t>
                </a:r>
              </a:p>
              <a:p>
                <a:pPr>
                  <a:lnSpc>
                    <a:spcPct val="100000"/>
                  </a:lnSpc>
                  <a:spcBef>
                    <a:spcPct val="0"/>
                  </a:spcBef>
                  <a:spcAft>
                    <a:spcPts val="600"/>
                  </a:spcAft>
                  <a:buFont typeface="Wingdings" panose="05000000000000000000" pitchFamily="2" charset="2"/>
                  <a:buChar char="q"/>
                  <a:defRPr/>
                </a:pPr>
                <a:r>
                  <a:rPr lang="en-US" altLang="en-US" sz="1100">
                    <a:latin typeface="+mn-lt"/>
                  </a:rPr>
                  <a:t>Give readers an “insider” feeling</a:t>
                </a:r>
              </a:p>
              <a:p>
                <a:pPr>
                  <a:lnSpc>
                    <a:spcPct val="100000"/>
                  </a:lnSpc>
                  <a:spcBef>
                    <a:spcPct val="0"/>
                  </a:spcBef>
                  <a:spcAft>
                    <a:spcPts val="600"/>
                  </a:spcAft>
                  <a:buFont typeface="Wingdings" panose="05000000000000000000" pitchFamily="2" charset="2"/>
                  <a:buChar char="q"/>
                  <a:defRPr/>
                </a:pPr>
                <a:r>
                  <a:rPr lang="en-US" altLang="en-US" sz="1100">
                    <a:latin typeface="+mn-lt"/>
                    <a:sym typeface="Wingdings" panose="05000000000000000000" pitchFamily="2" charset="2"/>
                  </a:rPr>
                  <a:t>Be simple, singular in its purpose</a:t>
                </a:r>
              </a:p>
              <a:p>
                <a:pPr>
                  <a:lnSpc>
                    <a:spcPct val="100000"/>
                  </a:lnSpc>
                  <a:spcBef>
                    <a:spcPct val="0"/>
                  </a:spcBef>
                  <a:spcAft>
                    <a:spcPts val="600"/>
                  </a:spcAft>
                  <a:buFont typeface="Wingdings" panose="05000000000000000000" pitchFamily="2" charset="2"/>
                  <a:buChar char="q"/>
                  <a:defRPr/>
                </a:pPr>
                <a:r>
                  <a:rPr lang="en-US" altLang="en-US" sz="1100">
                    <a:latin typeface="+mn-lt"/>
                    <a:sym typeface="Wingdings" panose="05000000000000000000" pitchFamily="2" charset="2"/>
                  </a:rPr>
                  <a:t>Induce an emotional response (i.e. curiosity, amazement, etc.)</a:t>
                </a:r>
              </a:p>
              <a:p>
                <a:pPr>
                  <a:lnSpc>
                    <a:spcPct val="100000"/>
                  </a:lnSpc>
                  <a:spcBef>
                    <a:spcPct val="0"/>
                  </a:spcBef>
                  <a:spcAft>
                    <a:spcPts val="600"/>
                  </a:spcAft>
                  <a:buFont typeface="Wingdings" panose="05000000000000000000" pitchFamily="2" charset="2"/>
                  <a:buChar char="q"/>
                  <a:defRPr/>
                </a:pPr>
                <a:r>
                  <a:rPr lang="en-US" altLang="en-US" sz="1100">
                    <a:latin typeface="+mn-lt"/>
                    <a:sym typeface="Wingdings" panose="05000000000000000000" pitchFamily="2" charset="2"/>
                  </a:rPr>
                  <a:t>Speak directly to your audience’s values, educational needs</a:t>
                </a:r>
              </a:p>
            </p:txBody>
          </p:sp>
          <p:sp>
            <p:nvSpPr>
              <p:cNvPr id="19" name="Left Bracket 18">
                <a:extLst>
                  <a:ext uri="{FF2B5EF4-FFF2-40B4-BE49-F238E27FC236}">
                    <a16:creationId xmlns:a16="http://schemas.microsoft.com/office/drawing/2014/main" id="{101AC5B9-9DCB-4C21-8C7D-A15C76363E29}"/>
                  </a:ext>
                </a:extLst>
              </p:cNvPr>
              <p:cNvSpPr/>
              <p:nvPr/>
            </p:nvSpPr>
            <p:spPr bwMode="auto">
              <a:xfrm>
                <a:off x="3496159" y="3234492"/>
                <a:ext cx="94036" cy="1709741"/>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grpSp>
        <p:grpSp>
          <p:nvGrpSpPr>
            <p:cNvPr id="7178" name="Group 3">
              <a:extLst>
                <a:ext uri="{FF2B5EF4-FFF2-40B4-BE49-F238E27FC236}">
                  <a16:creationId xmlns:a16="http://schemas.microsoft.com/office/drawing/2014/main" id="{9C7493CF-1775-4C22-8A06-1636214BE298}"/>
                </a:ext>
              </a:extLst>
            </p:cNvPr>
            <p:cNvGrpSpPr>
              <a:grpSpLocks/>
            </p:cNvGrpSpPr>
            <p:nvPr/>
          </p:nvGrpSpPr>
          <p:grpSpPr bwMode="auto">
            <a:xfrm>
              <a:off x="1734554" y="1977189"/>
              <a:ext cx="5204129" cy="1000274"/>
              <a:chOff x="1734554" y="1977189"/>
              <a:chExt cx="5204129" cy="1000274"/>
            </a:xfrm>
          </p:grpSpPr>
          <p:sp>
            <p:nvSpPr>
              <p:cNvPr id="5131" name="TextBox 1">
                <a:extLst>
                  <a:ext uri="{FF2B5EF4-FFF2-40B4-BE49-F238E27FC236}">
                    <a16:creationId xmlns:a16="http://schemas.microsoft.com/office/drawing/2014/main" id="{6E53CBF4-0591-4F3D-B5DA-8B898C918B21}"/>
                  </a:ext>
                </a:extLst>
              </p:cNvPr>
              <p:cNvSpPr txBox="1">
                <a:spLocks noChangeArrowheads="1"/>
              </p:cNvSpPr>
              <p:nvPr/>
            </p:nvSpPr>
            <p:spPr bwMode="auto">
              <a:xfrm>
                <a:off x="1734865" y="2231190"/>
                <a:ext cx="1434410" cy="492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ctr">
                  <a:lnSpc>
                    <a:spcPct val="100000"/>
                  </a:lnSpc>
                  <a:spcBef>
                    <a:spcPct val="0"/>
                  </a:spcBef>
                  <a:buFont typeface="Arial" panose="020B0604020202020204" pitchFamily="34" charset="0"/>
                  <a:buNone/>
                  <a:defRPr/>
                </a:pPr>
                <a:r>
                  <a:rPr lang="en-US" altLang="en-US" sz="1400" b="1" dirty="0">
                    <a:solidFill>
                      <a:srgbClr val="79133C"/>
                    </a:solidFill>
                    <a:latin typeface="+mn-lt"/>
                  </a:rPr>
                  <a:t>Tone</a:t>
                </a:r>
              </a:p>
              <a:p>
                <a:pPr algn="ctr">
                  <a:lnSpc>
                    <a:spcPct val="100000"/>
                  </a:lnSpc>
                  <a:spcBef>
                    <a:spcPct val="0"/>
                  </a:spcBef>
                  <a:buFontTx/>
                  <a:buNone/>
                  <a:defRPr/>
                </a:pPr>
                <a:r>
                  <a:rPr lang="en-US" altLang="en-US" sz="1200" i="1" dirty="0">
                    <a:solidFill>
                      <a:srgbClr val="005D38"/>
                    </a:solidFill>
                    <a:latin typeface="+mn-lt"/>
                  </a:rPr>
                  <a:t>Humble Authority</a:t>
                </a:r>
              </a:p>
            </p:txBody>
          </p:sp>
          <p:sp>
            <p:nvSpPr>
              <p:cNvPr id="5132" name="Rectangle 3">
                <a:extLst>
                  <a:ext uri="{FF2B5EF4-FFF2-40B4-BE49-F238E27FC236}">
                    <a16:creationId xmlns:a16="http://schemas.microsoft.com/office/drawing/2014/main" id="{8673DB7C-A378-439A-9938-2DC9F83B7298}"/>
                  </a:ext>
                </a:extLst>
              </p:cNvPr>
              <p:cNvSpPr>
                <a:spLocks noChangeArrowheads="1"/>
              </p:cNvSpPr>
              <p:nvPr/>
            </p:nvSpPr>
            <p:spPr bwMode="auto">
              <a:xfrm>
                <a:off x="3617062" y="1977189"/>
                <a:ext cx="3321083" cy="1000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nSpc>
                    <a:spcPct val="100000"/>
                  </a:lnSpc>
                  <a:spcBef>
                    <a:spcPct val="0"/>
                  </a:spcBef>
                  <a:spcAft>
                    <a:spcPts val="600"/>
                  </a:spcAft>
                  <a:buFont typeface="Wingdings" panose="05000000000000000000" pitchFamily="2" charset="2"/>
                  <a:buChar char="q"/>
                  <a:defRPr/>
                </a:pPr>
                <a:r>
                  <a:rPr lang="en-US" altLang="en-US" sz="1100" dirty="0">
                    <a:latin typeface="+mn-lt"/>
                    <a:sym typeface="Wingdings" panose="05000000000000000000" pitchFamily="2" charset="2"/>
                  </a:rPr>
                  <a:t>Be positive (negative posts are rarely shared online)</a:t>
                </a:r>
              </a:p>
              <a:p>
                <a:pPr>
                  <a:lnSpc>
                    <a:spcPct val="100000"/>
                  </a:lnSpc>
                  <a:spcBef>
                    <a:spcPct val="0"/>
                  </a:spcBef>
                  <a:spcAft>
                    <a:spcPts val="600"/>
                  </a:spcAft>
                  <a:buFont typeface="Wingdings" panose="05000000000000000000" pitchFamily="2" charset="2"/>
                  <a:buChar char="q"/>
                  <a:defRPr/>
                </a:pPr>
                <a:r>
                  <a:rPr lang="en-US" altLang="en-US" sz="1100" dirty="0">
                    <a:latin typeface="+mn-lt"/>
                    <a:sym typeface="Wingdings" panose="05000000000000000000" pitchFamily="2" charset="2"/>
                  </a:rPr>
                  <a:t>Educate your audience, don’t promote </a:t>
                </a:r>
              </a:p>
              <a:p>
                <a:pPr>
                  <a:lnSpc>
                    <a:spcPct val="100000"/>
                  </a:lnSpc>
                  <a:spcBef>
                    <a:spcPct val="0"/>
                  </a:spcBef>
                  <a:spcAft>
                    <a:spcPts val="600"/>
                  </a:spcAft>
                  <a:buFont typeface="Wingdings" panose="05000000000000000000" pitchFamily="2" charset="2"/>
                  <a:buChar char="q"/>
                  <a:defRPr/>
                </a:pPr>
                <a:r>
                  <a:rPr lang="en-US" altLang="en-US" sz="1100" dirty="0">
                    <a:latin typeface="+mn-lt"/>
                    <a:sym typeface="Wingdings" panose="05000000000000000000" pitchFamily="2" charset="2"/>
                  </a:rPr>
                  <a:t>Extend the conversation, avoid absolute declarations</a:t>
                </a:r>
              </a:p>
              <a:p>
                <a:pPr>
                  <a:lnSpc>
                    <a:spcPct val="100000"/>
                  </a:lnSpc>
                  <a:spcBef>
                    <a:spcPct val="0"/>
                  </a:spcBef>
                  <a:spcAft>
                    <a:spcPts val="600"/>
                  </a:spcAft>
                  <a:buFont typeface="Wingdings" panose="05000000000000000000" pitchFamily="2" charset="2"/>
                  <a:buChar char="q"/>
                  <a:defRPr/>
                </a:pPr>
                <a:r>
                  <a:rPr lang="en-US" altLang="en-US" sz="1100" dirty="0">
                    <a:latin typeface="+mn-lt"/>
                    <a:sym typeface="Wingdings" panose="05000000000000000000" pitchFamily="2" charset="2"/>
                  </a:rPr>
                  <a:t>Privilege content utility over brand recognition</a:t>
                </a:r>
              </a:p>
            </p:txBody>
          </p:sp>
          <p:sp>
            <p:nvSpPr>
              <p:cNvPr id="23" name="Left Bracket 22">
                <a:extLst>
                  <a:ext uri="{FF2B5EF4-FFF2-40B4-BE49-F238E27FC236}">
                    <a16:creationId xmlns:a16="http://schemas.microsoft.com/office/drawing/2014/main" id="{50DCEF67-159A-4E58-851E-1E34D9225886}"/>
                  </a:ext>
                </a:extLst>
              </p:cNvPr>
              <p:cNvSpPr/>
              <p:nvPr/>
            </p:nvSpPr>
            <p:spPr bwMode="auto">
              <a:xfrm>
                <a:off x="3497652" y="2013701"/>
                <a:ext cx="97020" cy="927103"/>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grpSp>
      </p:grpSp>
      <p:grpSp>
        <p:nvGrpSpPr>
          <p:cNvPr id="26" name="Group 25">
            <a:extLst>
              <a:ext uri="{FF2B5EF4-FFF2-40B4-BE49-F238E27FC236}">
                <a16:creationId xmlns:a16="http://schemas.microsoft.com/office/drawing/2014/main" id="{6EF14C86-6CD9-4737-9958-76F161F3E5B8}"/>
              </a:ext>
            </a:extLst>
          </p:cNvPr>
          <p:cNvGrpSpPr/>
          <p:nvPr/>
        </p:nvGrpSpPr>
        <p:grpSpPr>
          <a:xfrm>
            <a:off x="-6626" y="96569"/>
            <a:ext cx="12192000" cy="786177"/>
            <a:chOff x="0" y="83316"/>
            <a:chExt cx="12192000" cy="786177"/>
          </a:xfrm>
        </p:grpSpPr>
        <p:grpSp>
          <p:nvGrpSpPr>
            <p:cNvPr id="27" name="Group 26">
              <a:extLst>
                <a:ext uri="{FF2B5EF4-FFF2-40B4-BE49-F238E27FC236}">
                  <a16:creationId xmlns:a16="http://schemas.microsoft.com/office/drawing/2014/main" id="{64D6EEA6-9C8F-44F7-8F6B-5A2DCC269255}"/>
                </a:ext>
              </a:extLst>
            </p:cNvPr>
            <p:cNvGrpSpPr/>
            <p:nvPr/>
          </p:nvGrpSpPr>
          <p:grpSpPr>
            <a:xfrm>
              <a:off x="0" y="83316"/>
              <a:ext cx="12192000" cy="786177"/>
              <a:chOff x="0" y="15594"/>
              <a:chExt cx="12192000" cy="786177"/>
            </a:xfrm>
          </p:grpSpPr>
          <p:sp>
            <p:nvSpPr>
              <p:cNvPr id="29" name="Rectangle 28">
                <a:extLst>
                  <a:ext uri="{FF2B5EF4-FFF2-40B4-BE49-F238E27FC236}">
                    <a16:creationId xmlns:a16="http://schemas.microsoft.com/office/drawing/2014/main" id="{062470AA-66F0-4866-9C92-84F75CD705B1}"/>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44A3B32D-3343-4398-AFB1-8D6CD8EF2BFB}"/>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31" name="Picture 16">
                <a:extLst>
                  <a:ext uri="{FF2B5EF4-FFF2-40B4-BE49-F238E27FC236}">
                    <a16:creationId xmlns:a16="http://schemas.microsoft.com/office/drawing/2014/main" id="{4712C779-8809-4A05-925B-A9E1721EF76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8" name="TextBox 12">
              <a:extLst>
                <a:ext uri="{FF2B5EF4-FFF2-40B4-BE49-F238E27FC236}">
                  <a16:creationId xmlns:a16="http://schemas.microsoft.com/office/drawing/2014/main" id="{AA14460A-B648-4442-90C7-6B187A8BEB1D}"/>
                </a:ext>
              </a:extLst>
            </p:cNvPr>
            <p:cNvSpPr txBox="1">
              <a:spLocks noChangeArrowheads="1"/>
            </p:cNvSpPr>
            <p:nvPr/>
          </p:nvSpPr>
          <p:spPr bwMode="auto">
            <a:xfrm>
              <a:off x="8983094" y="192351"/>
              <a:ext cx="1667444"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SOCIAL MEDIA ADVOCACY</a:t>
              </a:r>
            </a:p>
          </p:txBody>
        </p:sp>
      </p:grpSp>
    </p:spTree>
    <p:extLst>
      <p:ext uri="{BB962C8B-B14F-4D97-AF65-F5344CB8AC3E}">
        <p14:creationId xmlns:p14="http://schemas.microsoft.com/office/powerpoint/2010/main" val="1782668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a:stCxn id="13" idx="0"/>
          </p:cNvCxnSpPr>
          <p:nvPr/>
        </p:nvCxnSpPr>
        <p:spPr>
          <a:xfrm flipV="1">
            <a:off x="1256890" y="1785513"/>
            <a:ext cx="0" cy="1843798"/>
          </a:xfrm>
          <a:prstGeom prst="straightConnector1">
            <a:avLst/>
          </a:prstGeom>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511826" y="959003"/>
            <a:ext cx="11263973" cy="1115568"/>
          </a:xfrm>
        </p:spPr>
        <p:txBody>
          <a:bodyPr/>
          <a:lstStyle/>
          <a:p>
            <a:r>
              <a:rPr lang="en-US" dirty="0">
                <a:latin typeface="+mj-lt"/>
              </a:rPr>
              <a:t>Roadmap</a:t>
            </a:r>
          </a:p>
        </p:txBody>
      </p:sp>
      <p:grpSp>
        <p:nvGrpSpPr>
          <p:cNvPr id="11" name="Group 10">
            <a:extLst>
              <a:ext uri="{FF2B5EF4-FFF2-40B4-BE49-F238E27FC236}">
                <a16:creationId xmlns:a16="http://schemas.microsoft.com/office/drawing/2014/main" id="{E14095DC-4791-498F-822C-C47AE834E36F}"/>
              </a:ext>
            </a:extLst>
          </p:cNvPr>
          <p:cNvGrpSpPr/>
          <p:nvPr/>
        </p:nvGrpSpPr>
        <p:grpSpPr>
          <a:xfrm>
            <a:off x="0" y="31775"/>
            <a:ext cx="12192000" cy="786177"/>
            <a:chOff x="0" y="15594"/>
            <a:chExt cx="12192000" cy="786177"/>
          </a:xfrm>
        </p:grpSpPr>
        <p:sp>
          <p:nvSpPr>
            <p:cNvPr id="12" name="Rectangle 11">
              <a:extLst>
                <a:ext uri="{FF2B5EF4-FFF2-40B4-BE49-F238E27FC236}">
                  <a16:creationId xmlns:a16="http://schemas.microsoft.com/office/drawing/2014/main" id="{4AF62A28-010A-42E4-9977-20CD21B9DBF7}"/>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648808F-2F5D-47F7-A012-12429C16EBF8}"/>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5" name="Picture 16">
              <a:extLst>
                <a:ext uri="{FF2B5EF4-FFF2-40B4-BE49-F238E27FC236}">
                  <a16:creationId xmlns:a16="http://schemas.microsoft.com/office/drawing/2014/main" id="{23F2F733-A36B-4DBF-BE05-7A80B66CA5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a:extLst>
              <a:ext uri="{FF2B5EF4-FFF2-40B4-BE49-F238E27FC236}">
                <a16:creationId xmlns:a16="http://schemas.microsoft.com/office/drawing/2014/main" id="{320C0213-CB25-413A-9644-F4254B76F9D1}"/>
              </a:ext>
            </a:extLst>
          </p:cNvPr>
          <p:cNvGrpSpPr/>
          <p:nvPr/>
        </p:nvGrpSpPr>
        <p:grpSpPr>
          <a:xfrm>
            <a:off x="1166130" y="1680147"/>
            <a:ext cx="188632" cy="4563279"/>
            <a:chOff x="1521642" y="1670371"/>
            <a:chExt cx="188632" cy="4563279"/>
          </a:xfrm>
          <a:solidFill>
            <a:schemeClr val="bg2"/>
          </a:solidFill>
        </p:grpSpPr>
        <p:cxnSp>
          <p:nvCxnSpPr>
            <p:cNvPr id="29" name="Straight Arrow Connector 28">
              <a:extLst>
                <a:ext uri="{FF2B5EF4-FFF2-40B4-BE49-F238E27FC236}">
                  <a16:creationId xmlns:a16="http://schemas.microsoft.com/office/drawing/2014/main" id="{5FC5D247-AD92-46F4-AF64-06842EDBAB5E}"/>
                </a:ext>
              </a:extLst>
            </p:cNvPr>
            <p:cNvCxnSpPr>
              <a:cxnSpLocks/>
            </p:cNvCxnSpPr>
            <p:nvPr/>
          </p:nvCxnSpPr>
          <p:spPr>
            <a:xfrm flipV="1">
              <a:off x="1608486" y="3797185"/>
              <a:ext cx="7434" cy="2417308"/>
            </a:xfrm>
            <a:prstGeom prst="straightConnector1">
              <a:avLst/>
            </a:prstGeom>
            <a:grpFill/>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5AA26C76-BC26-4522-9F2A-F7F5B438AAAA}"/>
                </a:ext>
              </a:extLst>
            </p:cNvPr>
            <p:cNvGrpSpPr/>
            <p:nvPr/>
          </p:nvGrpSpPr>
          <p:grpSpPr>
            <a:xfrm>
              <a:off x="1521642" y="1670371"/>
              <a:ext cx="188632" cy="4563279"/>
              <a:chOff x="922267" y="1695453"/>
              <a:chExt cx="188632" cy="4563279"/>
            </a:xfrm>
            <a:grpFill/>
          </p:grpSpPr>
          <p:grpSp>
            <p:nvGrpSpPr>
              <p:cNvPr id="19" name="Group 18">
                <a:extLst>
                  <a:ext uri="{FF2B5EF4-FFF2-40B4-BE49-F238E27FC236}">
                    <a16:creationId xmlns:a16="http://schemas.microsoft.com/office/drawing/2014/main" id="{6B98CD3F-863A-4406-992A-2A9FFF419ADF}"/>
                  </a:ext>
                </a:extLst>
              </p:cNvPr>
              <p:cNvGrpSpPr/>
              <p:nvPr/>
            </p:nvGrpSpPr>
            <p:grpSpPr>
              <a:xfrm>
                <a:off x="922267" y="1695453"/>
                <a:ext cx="181321" cy="4563279"/>
                <a:chOff x="922267" y="1695453"/>
                <a:chExt cx="181321" cy="4563279"/>
              </a:xfrm>
              <a:grpFill/>
            </p:grpSpPr>
            <p:grpSp>
              <p:nvGrpSpPr>
                <p:cNvPr id="16" name="Group 15">
                  <a:extLst>
                    <a:ext uri="{FF2B5EF4-FFF2-40B4-BE49-F238E27FC236}">
                      <a16:creationId xmlns:a16="http://schemas.microsoft.com/office/drawing/2014/main" id="{334A079A-1E89-4A87-8940-5D697F351AC6}"/>
                    </a:ext>
                  </a:extLst>
                </p:cNvPr>
                <p:cNvGrpSpPr/>
                <p:nvPr/>
              </p:nvGrpSpPr>
              <p:grpSpPr>
                <a:xfrm>
                  <a:off x="922466" y="1695453"/>
                  <a:ext cx="181122" cy="2132044"/>
                  <a:chOff x="2178982" y="1753154"/>
                  <a:chExt cx="181122" cy="2132044"/>
                </a:xfrm>
                <a:grpFill/>
              </p:grpSpPr>
              <p:grpSp>
                <p:nvGrpSpPr>
                  <p:cNvPr id="6" name="Group 5">
                    <a:extLst>
                      <a:ext uri="{FF2B5EF4-FFF2-40B4-BE49-F238E27FC236}">
                        <a16:creationId xmlns:a16="http://schemas.microsoft.com/office/drawing/2014/main" id="{6779DFB7-884A-4AA2-83AC-4B69CFC6F10F}"/>
                      </a:ext>
                    </a:extLst>
                  </p:cNvPr>
                  <p:cNvGrpSpPr/>
                  <p:nvPr/>
                </p:nvGrpSpPr>
                <p:grpSpPr>
                  <a:xfrm>
                    <a:off x="2178982" y="2727736"/>
                    <a:ext cx="181122" cy="670171"/>
                    <a:chOff x="2465536" y="2890377"/>
                    <a:chExt cx="181122" cy="670171"/>
                  </a:xfrm>
                  <a:grpFill/>
                </p:grpSpPr>
                <p:sp>
                  <p:nvSpPr>
                    <p:cNvPr id="7" name="Oval 6"/>
                    <p:cNvSpPr>
                      <a:spLocks noChangeAspect="1"/>
                    </p:cNvSpPr>
                    <p:nvPr/>
                  </p:nvSpPr>
                  <p:spPr>
                    <a:xfrm>
                      <a:off x="2465536" y="2890377"/>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8" name="Oval 7"/>
                    <p:cNvSpPr>
                      <a:spLocks noChangeAspect="1"/>
                    </p:cNvSpPr>
                    <p:nvPr/>
                  </p:nvSpPr>
                  <p:spPr>
                    <a:xfrm>
                      <a:off x="2465536" y="3377668"/>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nvGrpSpPr>
                  <p:cNvPr id="3" name="Group 2">
                    <a:extLst>
                      <a:ext uri="{FF2B5EF4-FFF2-40B4-BE49-F238E27FC236}">
                        <a16:creationId xmlns:a16="http://schemas.microsoft.com/office/drawing/2014/main" id="{B5BD6781-A523-45DA-93C2-7EAB50767823}"/>
                      </a:ext>
                    </a:extLst>
                  </p:cNvPr>
                  <p:cNvGrpSpPr/>
                  <p:nvPr/>
                </p:nvGrpSpPr>
                <p:grpSpPr>
                  <a:xfrm>
                    <a:off x="2178982" y="1753154"/>
                    <a:ext cx="181122" cy="2132044"/>
                    <a:chOff x="2465536" y="1915795"/>
                    <a:chExt cx="181122" cy="2132044"/>
                  </a:xfrm>
                  <a:grpFill/>
                </p:grpSpPr>
                <p:sp>
                  <p:nvSpPr>
                    <p:cNvPr id="5" name="Oval 4"/>
                    <p:cNvSpPr>
                      <a:spLocks noChangeAspect="1"/>
                    </p:cNvSpPr>
                    <p:nvPr/>
                  </p:nvSpPr>
                  <p:spPr>
                    <a:xfrm>
                      <a:off x="2465536" y="2403086"/>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9" name="Oval 8"/>
                    <p:cNvSpPr>
                      <a:spLocks noChangeAspect="1"/>
                    </p:cNvSpPr>
                    <p:nvPr/>
                  </p:nvSpPr>
                  <p:spPr>
                    <a:xfrm>
                      <a:off x="2465536" y="191579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13" name="Oval 12"/>
                    <p:cNvSpPr>
                      <a:spLocks noChangeAspect="1"/>
                    </p:cNvSpPr>
                    <p:nvPr/>
                  </p:nvSpPr>
                  <p:spPr>
                    <a:xfrm>
                      <a:off x="2465536" y="3864959"/>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22" name="Oval 21">
                  <a:extLst>
                    <a:ext uri="{FF2B5EF4-FFF2-40B4-BE49-F238E27FC236}">
                      <a16:creationId xmlns:a16="http://schemas.microsoft.com/office/drawing/2014/main" id="{B75B1F4C-71E2-4A96-8B6D-0C574AB37B49}"/>
                    </a:ext>
                  </a:extLst>
                </p:cNvPr>
                <p:cNvSpPr>
                  <a:spLocks noChangeAspect="1"/>
                </p:cNvSpPr>
                <p:nvPr/>
              </p:nvSpPr>
              <p:spPr>
                <a:xfrm>
                  <a:off x="922267" y="41346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6" name="Oval 25">
                  <a:extLst>
                    <a:ext uri="{FF2B5EF4-FFF2-40B4-BE49-F238E27FC236}">
                      <a16:creationId xmlns:a16="http://schemas.microsoft.com/office/drawing/2014/main" id="{85955EBF-A79D-41E2-8C33-8B00C00897DC}"/>
                    </a:ext>
                  </a:extLst>
                </p:cNvPr>
                <p:cNvSpPr>
                  <a:spLocks noChangeAspect="1"/>
                </p:cNvSpPr>
                <p:nvPr/>
              </p:nvSpPr>
              <p:spPr>
                <a:xfrm>
                  <a:off x="922343" y="60758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7" name="Oval 26">
                  <a:extLst>
                    <a:ext uri="{FF2B5EF4-FFF2-40B4-BE49-F238E27FC236}">
                      <a16:creationId xmlns:a16="http://schemas.microsoft.com/office/drawing/2014/main" id="{F81356B2-4606-4ABA-B145-CC867801BDC9}"/>
                    </a:ext>
                  </a:extLst>
                </p:cNvPr>
                <p:cNvSpPr>
                  <a:spLocks noChangeAspect="1"/>
                </p:cNvSpPr>
                <p:nvPr/>
              </p:nvSpPr>
              <p:spPr>
                <a:xfrm>
                  <a:off x="922466" y="5106490"/>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sp>
            <p:nvSpPr>
              <p:cNvPr id="25" name="Oval 24">
                <a:extLst>
                  <a:ext uri="{FF2B5EF4-FFF2-40B4-BE49-F238E27FC236}">
                    <a16:creationId xmlns:a16="http://schemas.microsoft.com/office/drawing/2014/main" id="{DFC18CE1-E0B6-40E6-916E-1B88B31AAEB7}"/>
                  </a:ext>
                </a:extLst>
              </p:cNvPr>
              <p:cNvSpPr>
                <a:spLocks noChangeAspect="1"/>
              </p:cNvSpPr>
              <p:nvPr/>
            </p:nvSpPr>
            <p:spPr>
              <a:xfrm>
                <a:off x="929777" y="462107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8" name="Oval 27">
                <a:extLst>
                  <a:ext uri="{FF2B5EF4-FFF2-40B4-BE49-F238E27FC236}">
                    <a16:creationId xmlns:a16="http://schemas.microsoft.com/office/drawing/2014/main" id="{D1963A7C-1EE6-464D-898E-C9E36AD87D24}"/>
                  </a:ext>
                </a:extLst>
              </p:cNvPr>
              <p:cNvSpPr>
                <a:spLocks noChangeAspect="1"/>
              </p:cNvSpPr>
              <p:nvPr/>
            </p:nvSpPr>
            <p:spPr>
              <a:xfrm>
                <a:off x="929777" y="559652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34" name="Rectangle 33">
            <a:extLst>
              <a:ext uri="{FF2B5EF4-FFF2-40B4-BE49-F238E27FC236}">
                <a16:creationId xmlns:a16="http://schemas.microsoft.com/office/drawing/2014/main" id="{4161FA21-9D96-45F8-AAE3-5C008175431C}"/>
              </a:ext>
            </a:extLst>
          </p:cNvPr>
          <p:cNvSpPr/>
          <p:nvPr/>
        </p:nvSpPr>
        <p:spPr>
          <a:xfrm>
            <a:off x="1438012" y="1614146"/>
            <a:ext cx="216758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Advocacy Overview</a:t>
            </a:r>
          </a:p>
        </p:txBody>
      </p:sp>
      <p:sp>
        <p:nvSpPr>
          <p:cNvPr id="35" name="Rectangle 34">
            <a:extLst>
              <a:ext uri="{FF2B5EF4-FFF2-40B4-BE49-F238E27FC236}">
                <a16:creationId xmlns:a16="http://schemas.microsoft.com/office/drawing/2014/main" id="{9A5D405B-70F9-48C1-B004-BD1B6A15D671}"/>
              </a:ext>
            </a:extLst>
          </p:cNvPr>
          <p:cNvSpPr/>
          <p:nvPr/>
        </p:nvSpPr>
        <p:spPr>
          <a:xfrm>
            <a:off x="1438011" y="2074212"/>
            <a:ext cx="292580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Legislation and Regulation</a:t>
            </a:r>
          </a:p>
        </p:txBody>
      </p:sp>
      <p:sp>
        <p:nvSpPr>
          <p:cNvPr id="36" name="Rectangle 35">
            <a:extLst>
              <a:ext uri="{FF2B5EF4-FFF2-40B4-BE49-F238E27FC236}">
                <a16:creationId xmlns:a16="http://schemas.microsoft.com/office/drawing/2014/main" id="{3FD4C386-91FF-43E6-9B73-F8113EBA7DCA}"/>
              </a:ext>
            </a:extLst>
          </p:cNvPr>
          <p:cNvSpPr/>
          <p:nvPr/>
        </p:nvSpPr>
        <p:spPr>
          <a:xfrm>
            <a:off x="1438010" y="2565995"/>
            <a:ext cx="251863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Social Media Advocacy</a:t>
            </a:r>
          </a:p>
        </p:txBody>
      </p:sp>
      <p:sp>
        <p:nvSpPr>
          <p:cNvPr id="37" name="Rectangle 36">
            <a:extLst>
              <a:ext uri="{FF2B5EF4-FFF2-40B4-BE49-F238E27FC236}">
                <a16:creationId xmlns:a16="http://schemas.microsoft.com/office/drawing/2014/main" id="{72687200-51B6-4D9E-A66C-081FCC838163}"/>
              </a:ext>
            </a:extLst>
          </p:cNvPr>
          <p:cNvSpPr/>
          <p:nvPr/>
        </p:nvSpPr>
        <p:spPr>
          <a:xfrm>
            <a:off x="1415769" y="5967320"/>
            <a:ext cx="2109873"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Contract Lobbyists</a:t>
            </a:r>
          </a:p>
        </p:txBody>
      </p:sp>
      <p:sp>
        <p:nvSpPr>
          <p:cNvPr id="38" name="Rectangle 37">
            <a:extLst>
              <a:ext uri="{FF2B5EF4-FFF2-40B4-BE49-F238E27FC236}">
                <a16:creationId xmlns:a16="http://schemas.microsoft.com/office/drawing/2014/main" id="{B62252EA-7D57-44B5-B730-7572B3120BB3}"/>
              </a:ext>
            </a:extLst>
          </p:cNvPr>
          <p:cNvSpPr/>
          <p:nvPr/>
        </p:nvSpPr>
        <p:spPr>
          <a:xfrm>
            <a:off x="1397920" y="3040167"/>
            <a:ext cx="324640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Meeting with Elected Officials</a:t>
            </a:r>
          </a:p>
        </p:txBody>
      </p:sp>
      <p:sp>
        <p:nvSpPr>
          <p:cNvPr id="39" name="Rectangle 38">
            <a:extLst>
              <a:ext uri="{FF2B5EF4-FFF2-40B4-BE49-F238E27FC236}">
                <a16:creationId xmlns:a16="http://schemas.microsoft.com/office/drawing/2014/main" id="{A2FBDBF2-45AF-42D9-B606-076DAD85272F}"/>
              </a:ext>
            </a:extLst>
          </p:cNvPr>
          <p:cNvSpPr/>
          <p:nvPr/>
        </p:nvSpPr>
        <p:spPr>
          <a:xfrm>
            <a:off x="1373984" y="3514339"/>
            <a:ext cx="121539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Coalitions</a:t>
            </a:r>
          </a:p>
        </p:txBody>
      </p:sp>
      <p:sp>
        <p:nvSpPr>
          <p:cNvPr id="40" name="Rectangle 39">
            <a:extLst>
              <a:ext uri="{FF2B5EF4-FFF2-40B4-BE49-F238E27FC236}">
                <a16:creationId xmlns:a16="http://schemas.microsoft.com/office/drawing/2014/main" id="{495F160F-C350-4E75-898D-EA043630CD24}"/>
              </a:ext>
            </a:extLst>
          </p:cNvPr>
          <p:cNvSpPr/>
          <p:nvPr/>
        </p:nvSpPr>
        <p:spPr>
          <a:xfrm>
            <a:off x="1373984" y="4529281"/>
            <a:ext cx="151676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Action Alerts</a:t>
            </a:r>
          </a:p>
        </p:txBody>
      </p:sp>
      <p:sp>
        <p:nvSpPr>
          <p:cNvPr id="41" name="Rectangle 40">
            <a:extLst>
              <a:ext uri="{FF2B5EF4-FFF2-40B4-BE49-F238E27FC236}">
                <a16:creationId xmlns:a16="http://schemas.microsoft.com/office/drawing/2014/main" id="{68901AB9-26F6-4125-ACF8-52B23775E4FF}"/>
              </a:ext>
            </a:extLst>
          </p:cNvPr>
          <p:cNvSpPr/>
          <p:nvPr/>
        </p:nvSpPr>
        <p:spPr>
          <a:xfrm>
            <a:off x="1415769" y="5014012"/>
            <a:ext cx="199125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Giving Testimony</a:t>
            </a:r>
          </a:p>
        </p:txBody>
      </p:sp>
      <p:sp>
        <p:nvSpPr>
          <p:cNvPr id="42" name="Rectangle 41">
            <a:extLst>
              <a:ext uri="{FF2B5EF4-FFF2-40B4-BE49-F238E27FC236}">
                <a16:creationId xmlns:a16="http://schemas.microsoft.com/office/drawing/2014/main" id="{480BD5CE-BC10-47A1-80D8-8D939ECE5C45}"/>
              </a:ext>
            </a:extLst>
          </p:cNvPr>
          <p:cNvSpPr/>
          <p:nvPr/>
        </p:nvSpPr>
        <p:spPr>
          <a:xfrm>
            <a:off x="1397920" y="5487993"/>
            <a:ext cx="349486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Government Affairs Committees</a:t>
            </a:r>
          </a:p>
        </p:txBody>
      </p:sp>
      <p:sp>
        <p:nvSpPr>
          <p:cNvPr id="43" name="Rectangle 42">
            <a:extLst>
              <a:ext uri="{FF2B5EF4-FFF2-40B4-BE49-F238E27FC236}">
                <a16:creationId xmlns:a16="http://schemas.microsoft.com/office/drawing/2014/main" id="{EFB49202-813D-4520-9104-CF64A5330887}"/>
              </a:ext>
            </a:extLst>
          </p:cNvPr>
          <p:cNvSpPr/>
          <p:nvPr/>
        </p:nvSpPr>
        <p:spPr>
          <a:xfrm>
            <a:off x="1397920" y="4026120"/>
            <a:ext cx="151996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Course Visits</a:t>
            </a:r>
          </a:p>
        </p:txBody>
      </p:sp>
      <p:sp>
        <p:nvSpPr>
          <p:cNvPr id="44" name="Oval 43">
            <a:extLst>
              <a:ext uri="{FF2B5EF4-FFF2-40B4-BE49-F238E27FC236}">
                <a16:creationId xmlns:a16="http://schemas.microsoft.com/office/drawing/2014/main" id="{B0A18354-C21A-4F32-BF2C-92547E1519A9}"/>
              </a:ext>
            </a:extLst>
          </p:cNvPr>
          <p:cNvSpPr>
            <a:spLocks noChangeAspect="1"/>
          </p:cNvSpPr>
          <p:nvPr/>
        </p:nvSpPr>
        <p:spPr>
          <a:xfrm>
            <a:off x="1162413" y="3146481"/>
            <a:ext cx="181122" cy="182880"/>
          </a:xfrm>
          <a:prstGeom prst="ellipse">
            <a:avLst/>
          </a:prstGeom>
          <a:solidFill>
            <a:srgbClr val="005D38"/>
          </a:solidFill>
          <a:ln w="25400">
            <a:solidFill>
              <a:srgbClr val="005D3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Tree>
    <p:extLst>
      <p:ext uri="{BB962C8B-B14F-4D97-AF65-F5344CB8AC3E}">
        <p14:creationId xmlns:p14="http://schemas.microsoft.com/office/powerpoint/2010/main" val="18045666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defTabSz="457200"/>
            <a:fld id="{067398A3-3D67-41EC-B411-1428348954E9}" type="slidenum">
              <a:rPr lang="en-US">
                <a:solidFill>
                  <a:srgbClr val="000000">
                    <a:tint val="75000"/>
                  </a:srgbClr>
                </a:solidFill>
                <a:latin typeface="Georgia"/>
              </a:rPr>
              <a:pPr defTabSz="457200"/>
              <a:t>17</a:t>
            </a:fld>
            <a:endParaRPr lang="en-US" dirty="0">
              <a:solidFill>
                <a:srgbClr val="000000">
                  <a:tint val="75000"/>
                </a:srgbClr>
              </a:solidFill>
              <a:latin typeface="Georgia"/>
            </a:endParaRPr>
          </a:p>
        </p:txBody>
      </p:sp>
      <p:sp>
        <p:nvSpPr>
          <p:cNvPr id="7" name="Title 6">
            <a:extLst>
              <a:ext uri="{FF2B5EF4-FFF2-40B4-BE49-F238E27FC236}">
                <a16:creationId xmlns:a16="http://schemas.microsoft.com/office/drawing/2014/main" id="{C8CF0C9C-C108-9B46-9D12-9AF31222B06E}"/>
              </a:ext>
            </a:extLst>
          </p:cNvPr>
          <p:cNvSpPr>
            <a:spLocks noGrp="1"/>
          </p:cNvSpPr>
          <p:nvPr>
            <p:ph type="title"/>
          </p:nvPr>
        </p:nvSpPr>
        <p:spPr>
          <a:xfrm>
            <a:off x="567505" y="826591"/>
            <a:ext cx="11216640" cy="640080"/>
          </a:xfrm>
        </p:spPr>
        <p:txBody>
          <a:bodyPr>
            <a:normAutofit/>
          </a:bodyPr>
          <a:lstStyle/>
          <a:p>
            <a:pPr algn="ctr"/>
            <a:r>
              <a:rPr lang="en-US" dirty="0"/>
              <a:t>Prepping for a face-to-face meeting with a Member of Congress</a:t>
            </a:r>
            <a:endParaRPr lang="en-US" dirty="0">
              <a:latin typeface="+mj-lt"/>
            </a:endParaRPr>
          </a:p>
        </p:txBody>
      </p:sp>
      <p:sp>
        <p:nvSpPr>
          <p:cNvPr id="71" name="Text Placeholder 18">
            <a:extLst>
              <a:ext uri="{FF2B5EF4-FFF2-40B4-BE49-F238E27FC236}">
                <a16:creationId xmlns:a16="http://schemas.microsoft.com/office/drawing/2014/main" id="{A29C9667-9C28-1F4E-83A1-F621D4EDFB4F}"/>
              </a:ext>
            </a:extLst>
          </p:cNvPr>
          <p:cNvSpPr txBox="1">
            <a:spLocks/>
          </p:cNvSpPr>
          <p:nvPr/>
        </p:nvSpPr>
        <p:spPr bwMode="auto">
          <a:xfrm>
            <a:off x="1928808" y="6220588"/>
            <a:ext cx="8247721" cy="191226"/>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457200">
              <a:lnSpc>
                <a:spcPct val="110000"/>
              </a:lnSpc>
              <a:spcBef>
                <a:spcPts val="0"/>
              </a:spcBef>
              <a:buNone/>
              <a:defRPr/>
            </a:pPr>
            <a:r>
              <a:rPr lang="en-US" sz="700" dirty="0">
                <a:solidFill>
                  <a:srgbClr val="000000">
                    <a:lumMod val="50000"/>
                    <a:lumOff val="50000"/>
                  </a:srgbClr>
                </a:solidFill>
                <a:latin typeface="Georgia"/>
                <a:cs typeface="Georgia"/>
              </a:rPr>
              <a:t>Sources: </a:t>
            </a:r>
            <a:r>
              <a:rPr lang="en-US" sz="600" dirty="0">
                <a:solidFill>
                  <a:srgbClr val="000000">
                    <a:lumMod val="50000"/>
                    <a:lumOff val="50000"/>
                  </a:srgbClr>
                </a:solidFill>
                <a:latin typeface="Georgia"/>
                <a:cs typeface="Georgia"/>
              </a:rPr>
              <a:t>National Journal research, 2019; Congressional Management Foundation and the Society for Human Resource Management, “Face-to-Face with Congress: Before, During, and After Meetings with Legislators,” 2014.</a:t>
            </a:r>
          </a:p>
        </p:txBody>
      </p:sp>
      <p:sp>
        <p:nvSpPr>
          <p:cNvPr id="26" name="TextBox 25">
            <a:extLst>
              <a:ext uri="{FF2B5EF4-FFF2-40B4-BE49-F238E27FC236}">
                <a16:creationId xmlns:a16="http://schemas.microsoft.com/office/drawing/2014/main" id="{5A4C3E9A-DDAD-3444-B6BC-63DA9AF6ABF8}"/>
              </a:ext>
            </a:extLst>
          </p:cNvPr>
          <p:cNvSpPr txBox="1">
            <a:spLocks noChangeArrowheads="1"/>
          </p:cNvSpPr>
          <p:nvPr/>
        </p:nvSpPr>
        <p:spPr bwMode="auto">
          <a:xfrm>
            <a:off x="1928807" y="1240181"/>
            <a:ext cx="8150797" cy="600164"/>
          </a:xfrm>
          <a:prstGeom prst="rect">
            <a:avLst/>
          </a:prstGeom>
          <a:noFill/>
          <a:ln>
            <a:noFill/>
          </a:ln>
        </p:spPr>
        <p:txBody>
          <a:bodyPr wrap="square">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marL="0" lvl="1" indent="0" defTabSz="457200">
              <a:lnSpc>
                <a:spcPct val="100000"/>
              </a:lnSpc>
              <a:spcBef>
                <a:spcPts val="0"/>
              </a:spcBef>
              <a:spcAft>
                <a:spcPts val="400"/>
              </a:spcAft>
              <a:buNone/>
              <a:defRPr/>
            </a:pPr>
            <a:r>
              <a:rPr lang="en-US" altLang="en-US" sz="1100" dirty="0">
                <a:solidFill>
                  <a:srgbClr val="000000"/>
                </a:solidFill>
                <a:latin typeface="Georgia"/>
                <a:cs typeface="Georgia"/>
              </a:rPr>
              <a:t>Advocates can leverage face-to-face meetings with members of Congress and their staff to communicate their positions and build enduring relationships with their representatives. However, meetings are brief and members are busy; advocates should keep the tips below in mind to get the most of their meetings.</a:t>
            </a:r>
          </a:p>
        </p:txBody>
      </p:sp>
      <p:sp>
        <p:nvSpPr>
          <p:cNvPr id="27" name="Rectangle 26">
            <a:extLst>
              <a:ext uri="{FF2B5EF4-FFF2-40B4-BE49-F238E27FC236}">
                <a16:creationId xmlns:a16="http://schemas.microsoft.com/office/drawing/2014/main" id="{6D88C5FC-7F92-AD47-A992-FF57228C0380}"/>
              </a:ext>
            </a:extLst>
          </p:cNvPr>
          <p:cNvSpPr/>
          <p:nvPr/>
        </p:nvSpPr>
        <p:spPr>
          <a:xfrm>
            <a:off x="1928807" y="3668129"/>
            <a:ext cx="1737360" cy="2108269"/>
          </a:xfrm>
          <a:prstGeom prst="rect">
            <a:avLst/>
          </a:prstGeom>
        </p:spPr>
        <p:txBody>
          <a:bodyPr wrap="square">
            <a:spAutoFit/>
          </a:bodyPr>
          <a:lstStyle/>
          <a:p>
            <a:pPr marL="115888" indent="-115888" defTabSz="457200">
              <a:spcAft>
                <a:spcPts val="600"/>
              </a:spcAft>
              <a:buFont typeface="Arial" panose="020B0604020202020204" pitchFamily="34" charset="0"/>
              <a:buChar char="•"/>
            </a:pPr>
            <a:r>
              <a:rPr lang="en-US" sz="1050" dirty="0">
                <a:solidFill>
                  <a:srgbClr val="000000"/>
                </a:solidFill>
                <a:latin typeface="Georgia"/>
              </a:rPr>
              <a:t>Arrive no more than </a:t>
            </a:r>
            <a:br>
              <a:rPr lang="en-US" sz="1050" dirty="0">
                <a:solidFill>
                  <a:srgbClr val="000000"/>
                </a:solidFill>
                <a:latin typeface="Georgia"/>
              </a:rPr>
            </a:br>
            <a:r>
              <a:rPr lang="en-US" sz="1050" dirty="0">
                <a:solidFill>
                  <a:srgbClr val="000000"/>
                </a:solidFill>
                <a:latin typeface="Georgia"/>
              </a:rPr>
              <a:t>5 minutes before the meeting; Hill offices </a:t>
            </a:r>
            <a:br>
              <a:rPr lang="en-US" sz="1050" dirty="0">
                <a:solidFill>
                  <a:srgbClr val="000000"/>
                </a:solidFill>
                <a:latin typeface="Georgia"/>
              </a:rPr>
            </a:br>
            <a:r>
              <a:rPr lang="en-US" sz="1050" dirty="0">
                <a:solidFill>
                  <a:srgbClr val="000000"/>
                </a:solidFill>
                <a:latin typeface="Georgia"/>
              </a:rPr>
              <a:t>are too small to accommodate lingering people, and Members are rarely available to meet earlier. </a:t>
            </a:r>
          </a:p>
          <a:p>
            <a:pPr marL="115888" indent="-115888" defTabSz="457200">
              <a:spcAft>
                <a:spcPts val="600"/>
              </a:spcAft>
              <a:buFont typeface="Arial" panose="020B0604020202020204" pitchFamily="34" charset="0"/>
              <a:buChar char="•"/>
            </a:pPr>
            <a:r>
              <a:rPr lang="en-US" sz="1050" dirty="0">
                <a:solidFill>
                  <a:srgbClr val="000000"/>
                </a:solidFill>
                <a:latin typeface="Georgia"/>
              </a:rPr>
              <a:t>Inform the scheduler if you are going to be late in case another meeting time must be arranged.</a:t>
            </a:r>
          </a:p>
        </p:txBody>
      </p:sp>
      <p:sp>
        <p:nvSpPr>
          <p:cNvPr id="28" name="Rectangle 27">
            <a:extLst>
              <a:ext uri="{FF2B5EF4-FFF2-40B4-BE49-F238E27FC236}">
                <a16:creationId xmlns:a16="http://schemas.microsoft.com/office/drawing/2014/main" id="{08D1B382-7D92-0043-837E-04D23273FFDD}"/>
              </a:ext>
            </a:extLst>
          </p:cNvPr>
          <p:cNvSpPr/>
          <p:nvPr/>
        </p:nvSpPr>
        <p:spPr>
          <a:xfrm>
            <a:off x="2037230" y="2103120"/>
            <a:ext cx="1609344" cy="685800"/>
          </a:xfrm>
          <a:prstGeom prst="rect">
            <a:avLst/>
          </a:prstGeom>
          <a:solidFill>
            <a:schemeClr val="accent1">
              <a:lumMod val="20000"/>
              <a:lumOff val="80000"/>
            </a:schemeClr>
          </a:solidFill>
        </p:spPr>
        <p:txBody>
          <a:bodyPr wrap="square" lIns="45720" rIns="45720" anchor="ctr">
            <a:noAutofit/>
          </a:bodyPr>
          <a:lstStyle/>
          <a:p>
            <a:pPr algn="ctr" defTabSz="457200"/>
            <a:r>
              <a:rPr lang="en-US" sz="1300" b="1" dirty="0">
                <a:solidFill>
                  <a:srgbClr val="000000"/>
                </a:solidFill>
                <a:latin typeface="Georgia"/>
              </a:rPr>
              <a:t>1: Be on time</a:t>
            </a:r>
          </a:p>
        </p:txBody>
      </p:sp>
      <p:pic>
        <p:nvPicPr>
          <p:cNvPr id="29" name="Picture 28">
            <a:extLst>
              <a:ext uri="{FF2B5EF4-FFF2-40B4-BE49-F238E27FC236}">
                <a16:creationId xmlns:a16="http://schemas.microsoft.com/office/drawing/2014/main" id="{CF153C73-CDF7-1B43-BC65-E89400FCB520}"/>
              </a:ext>
            </a:extLst>
          </p:cNvPr>
          <p:cNvPicPr>
            <a:picLocks noChangeAspect="1"/>
          </p:cNvPicPr>
          <p:nvPr/>
        </p:nvPicPr>
        <p:blipFill>
          <a:blip r:embed="rId2">
            <a:duotone>
              <a:schemeClr val="bg2">
                <a:shade val="45000"/>
                <a:satMod val="135000"/>
              </a:schemeClr>
              <a:prstClr val="white"/>
            </a:duotone>
          </a:blip>
          <a:stretch>
            <a:fillRect/>
          </a:stretch>
        </p:blipFill>
        <p:spPr>
          <a:xfrm>
            <a:off x="2588664" y="3083549"/>
            <a:ext cx="417646" cy="417646"/>
          </a:xfrm>
          <a:prstGeom prst="rect">
            <a:avLst/>
          </a:prstGeom>
        </p:spPr>
      </p:pic>
      <p:sp>
        <p:nvSpPr>
          <p:cNvPr id="30" name="Rectangle 29">
            <a:extLst>
              <a:ext uri="{FF2B5EF4-FFF2-40B4-BE49-F238E27FC236}">
                <a16:creationId xmlns:a16="http://schemas.microsoft.com/office/drawing/2014/main" id="{A3213DE9-AF94-4C49-96AD-AB76C743DB78}"/>
              </a:ext>
            </a:extLst>
          </p:cNvPr>
          <p:cNvSpPr/>
          <p:nvPr/>
        </p:nvSpPr>
        <p:spPr>
          <a:xfrm>
            <a:off x="3696283" y="2103875"/>
            <a:ext cx="1609344" cy="685800"/>
          </a:xfrm>
          <a:prstGeom prst="rect">
            <a:avLst/>
          </a:prstGeom>
          <a:solidFill>
            <a:schemeClr val="accent1">
              <a:lumMod val="20000"/>
              <a:lumOff val="80000"/>
            </a:schemeClr>
          </a:solidFill>
        </p:spPr>
        <p:txBody>
          <a:bodyPr wrap="square" lIns="45720" rIns="45720" anchor="ctr">
            <a:noAutofit/>
          </a:bodyPr>
          <a:lstStyle/>
          <a:p>
            <a:pPr algn="ctr" defTabSz="457200"/>
            <a:r>
              <a:rPr lang="en-US" sz="1300" b="1" dirty="0">
                <a:solidFill>
                  <a:srgbClr val="000000"/>
                </a:solidFill>
                <a:latin typeface="Georgia"/>
              </a:rPr>
              <a:t>2: Be flexible</a:t>
            </a:r>
          </a:p>
        </p:txBody>
      </p:sp>
      <p:sp>
        <p:nvSpPr>
          <p:cNvPr id="31" name="Rectangle 30">
            <a:extLst>
              <a:ext uri="{FF2B5EF4-FFF2-40B4-BE49-F238E27FC236}">
                <a16:creationId xmlns:a16="http://schemas.microsoft.com/office/drawing/2014/main" id="{A1982041-D9B2-DB49-9FE4-5F70EC98168D}"/>
              </a:ext>
            </a:extLst>
          </p:cNvPr>
          <p:cNvSpPr/>
          <p:nvPr/>
        </p:nvSpPr>
        <p:spPr>
          <a:xfrm>
            <a:off x="3617976" y="3657600"/>
            <a:ext cx="1737360" cy="1785104"/>
          </a:xfrm>
          <a:prstGeom prst="rect">
            <a:avLst/>
          </a:prstGeom>
        </p:spPr>
        <p:txBody>
          <a:bodyPr wrap="square">
            <a:spAutoFit/>
          </a:bodyPr>
          <a:lstStyle/>
          <a:p>
            <a:pPr marL="115888" indent="-115888" defTabSz="457200">
              <a:spcAft>
                <a:spcPts val="600"/>
              </a:spcAft>
              <a:buFont typeface="Arial" panose="020B0604020202020204" pitchFamily="34" charset="0"/>
              <a:buChar char="•"/>
            </a:pPr>
            <a:r>
              <a:rPr lang="en-US" sz="1050" dirty="0">
                <a:solidFill>
                  <a:srgbClr val="000000"/>
                </a:solidFill>
                <a:latin typeface="Georgia"/>
              </a:rPr>
              <a:t>Prepare to meet with either the Member or the member’s staff; treat both with equal respect. </a:t>
            </a:r>
          </a:p>
          <a:p>
            <a:pPr marL="115888" indent="-115888" defTabSz="457200">
              <a:spcAft>
                <a:spcPts val="600"/>
              </a:spcAft>
              <a:buFont typeface="Arial" panose="020B0604020202020204" pitchFamily="34" charset="0"/>
              <a:buChar char="•"/>
            </a:pPr>
            <a:r>
              <a:rPr lang="en-US" sz="1050" dirty="0">
                <a:solidFill>
                  <a:srgbClr val="000000"/>
                </a:solidFill>
                <a:latin typeface="Georgia"/>
              </a:rPr>
              <a:t>If the Member arrives in the middle of your meeting, continue as usual; the Member will ask questions if needed.</a:t>
            </a:r>
          </a:p>
        </p:txBody>
      </p:sp>
      <p:pic>
        <p:nvPicPr>
          <p:cNvPr id="32" name="Picture 31">
            <a:extLst>
              <a:ext uri="{FF2B5EF4-FFF2-40B4-BE49-F238E27FC236}">
                <a16:creationId xmlns:a16="http://schemas.microsoft.com/office/drawing/2014/main" id="{0156DA4C-35F4-5D4E-A98F-179DFE5E3ED2}"/>
              </a:ext>
            </a:extLst>
          </p:cNvPr>
          <p:cNvPicPr>
            <a:picLocks noChangeAspect="1"/>
          </p:cNvPicPr>
          <p:nvPr/>
        </p:nvPicPr>
        <p:blipFill>
          <a:blip r:embed="rId3">
            <a:duotone>
              <a:schemeClr val="bg2">
                <a:shade val="45000"/>
                <a:satMod val="135000"/>
              </a:schemeClr>
              <a:prstClr val="white"/>
            </a:duotone>
          </a:blip>
          <a:stretch>
            <a:fillRect/>
          </a:stretch>
        </p:blipFill>
        <p:spPr>
          <a:xfrm>
            <a:off x="4205209" y="2983000"/>
            <a:ext cx="562894" cy="597691"/>
          </a:xfrm>
          <a:prstGeom prst="rect">
            <a:avLst/>
          </a:prstGeom>
        </p:spPr>
      </p:pic>
      <p:sp>
        <p:nvSpPr>
          <p:cNvPr id="33" name="Rectangle 32">
            <a:extLst>
              <a:ext uri="{FF2B5EF4-FFF2-40B4-BE49-F238E27FC236}">
                <a16:creationId xmlns:a16="http://schemas.microsoft.com/office/drawing/2014/main" id="{E7C97F7D-8CCD-FF47-969F-9707ED2886D0}"/>
              </a:ext>
            </a:extLst>
          </p:cNvPr>
          <p:cNvSpPr/>
          <p:nvPr/>
        </p:nvSpPr>
        <p:spPr>
          <a:xfrm>
            <a:off x="5355336" y="2103120"/>
            <a:ext cx="1609344" cy="685800"/>
          </a:xfrm>
          <a:prstGeom prst="rect">
            <a:avLst/>
          </a:prstGeom>
          <a:solidFill>
            <a:schemeClr val="accent1">
              <a:lumMod val="20000"/>
              <a:lumOff val="80000"/>
            </a:schemeClr>
          </a:solidFill>
        </p:spPr>
        <p:txBody>
          <a:bodyPr wrap="square" lIns="45720" rIns="45720" anchor="ctr">
            <a:noAutofit/>
          </a:bodyPr>
          <a:lstStyle/>
          <a:p>
            <a:pPr algn="ctr" defTabSz="457200"/>
            <a:r>
              <a:rPr lang="en-US" sz="1300" b="1" dirty="0">
                <a:solidFill>
                  <a:srgbClr val="000000"/>
                </a:solidFill>
                <a:latin typeface="Georgia"/>
              </a:rPr>
              <a:t>3: Stay on topic</a:t>
            </a:r>
          </a:p>
        </p:txBody>
      </p:sp>
      <p:sp>
        <p:nvSpPr>
          <p:cNvPr id="34" name="Rectangle 33">
            <a:extLst>
              <a:ext uri="{FF2B5EF4-FFF2-40B4-BE49-F238E27FC236}">
                <a16:creationId xmlns:a16="http://schemas.microsoft.com/office/drawing/2014/main" id="{58C097C5-6A00-A145-8E91-D0E5F2CC2234}"/>
              </a:ext>
            </a:extLst>
          </p:cNvPr>
          <p:cNvSpPr/>
          <p:nvPr/>
        </p:nvSpPr>
        <p:spPr>
          <a:xfrm>
            <a:off x="5307145" y="3657600"/>
            <a:ext cx="1737360" cy="1223412"/>
          </a:xfrm>
          <a:prstGeom prst="rect">
            <a:avLst/>
          </a:prstGeom>
        </p:spPr>
        <p:txBody>
          <a:bodyPr wrap="square">
            <a:spAutoFit/>
          </a:bodyPr>
          <a:lstStyle/>
          <a:p>
            <a:pPr marL="115888" indent="-115888" defTabSz="457200">
              <a:spcAft>
                <a:spcPts val="600"/>
              </a:spcAft>
              <a:buFont typeface="Arial" panose="020B0604020202020204" pitchFamily="34" charset="0"/>
              <a:buChar char="•"/>
            </a:pPr>
            <a:r>
              <a:rPr lang="en-US" sz="1050" dirty="0">
                <a:solidFill>
                  <a:srgbClr val="000000"/>
                </a:solidFill>
                <a:latin typeface="Georgia"/>
              </a:rPr>
              <a:t>Raise only the issue </a:t>
            </a:r>
            <a:br>
              <a:rPr lang="en-US" sz="1050" dirty="0">
                <a:solidFill>
                  <a:srgbClr val="000000"/>
                </a:solidFill>
                <a:latin typeface="Georgia"/>
              </a:rPr>
            </a:br>
            <a:r>
              <a:rPr lang="en-US" sz="1050" dirty="0">
                <a:solidFill>
                  <a:srgbClr val="000000"/>
                </a:solidFill>
                <a:latin typeface="Georgia"/>
              </a:rPr>
              <a:t>you scheduled to discuss with the Member and/or </a:t>
            </a:r>
            <a:br>
              <a:rPr lang="en-US" sz="1050" dirty="0">
                <a:solidFill>
                  <a:srgbClr val="000000"/>
                </a:solidFill>
                <a:latin typeface="Georgia"/>
              </a:rPr>
            </a:br>
            <a:r>
              <a:rPr lang="en-US" sz="1050" dirty="0">
                <a:solidFill>
                  <a:srgbClr val="000000"/>
                </a:solidFill>
                <a:latin typeface="Georgia"/>
              </a:rPr>
              <a:t>the Member’s staff </a:t>
            </a:r>
            <a:br>
              <a:rPr lang="en-US" sz="1050" dirty="0">
                <a:solidFill>
                  <a:srgbClr val="000000"/>
                </a:solidFill>
                <a:latin typeface="Georgia"/>
              </a:rPr>
            </a:br>
            <a:r>
              <a:rPr lang="en-US" sz="1050" dirty="0">
                <a:solidFill>
                  <a:srgbClr val="000000"/>
                </a:solidFill>
                <a:latin typeface="Georgia"/>
              </a:rPr>
              <a:t>to keep the meeting focused and persuasive.</a:t>
            </a:r>
          </a:p>
        </p:txBody>
      </p:sp>
      <p:pic>
        <p:nvPicPr>
          <p:cNvPr id="35" name="Picture 34">
            <a:extLst>
              <a:ext uri="{FF2B5EF4-FFF2-40B4-BE49-F238E27FC236}">
                <a16:creationId xmlns:a16="http://schemas.microsoft.com/office/drawing/2014/main" id="{9546B9BA-9659-D249-B92C-D09CBA9C8C74}"/>
              </a:ext>
            </a:extLst>
          </p:cNvPr>
          <p:cNvPicPr>
            <a:picLocks noChangeAspect="1"/>
          </p:cNvPicPr>
          <p:nvPr/>
        </p:nvPicPr>
        <p:blipFill>
          <a:blip r:embed="rId4">
            <a:duotone>
              <a:schemeClr val="bg2">
                <a:shade val="45000"/>
                <a:satMod val="135000"/>
              </a:schemeClr>
              <a:prstClr val="white"/>
            </a:duotone>
          </a:blip>
          <a:stretch>
            <a:fillRect/>
          </a:stretch>
        </p:blipFill>
        <p:spPr>
          <a:xfrm>
            <a:off x="5865781" y="2971800"/>
            <a:ext cx="620088" cy="620088"/>
          </a:xfrm>
          <a:prstGeom prst="rect">
            <a:avLst/>
          </a:prstGeom>
        </p:spPr>
      </p:pic>
      <p:sp>
        <p:nvSpPr>
          <p:cNvPr id="36" name="Rectangle 35">
            <a:extLst>
              <a:ext uri="{FF2B5EF4-FFF2-40B4-BE49-F238E27FC236}">
                <a16:creationId xmlns:a16="http://schemas.microsoft.com/office/drawing/2014/main" id="{1E3F82C2-4448-0E44-83F7-8B9D9A3E43A8}"/>
              </a:ext>
            </a:extLst>
          </p:cNvPr>
          <p:cNvSpPr/>
          <p:nvPr/>
        </p:nvSpPr>
        <p:spPr>
          <a:xfrm>
            <a:off x="7010400" y="2103120"/>
            <a:ext cx="1609344" cy="685800"/>
          </a:xfrm>
          <a:prstGeom prst="rect">
            <a:avLst/>
          </a:prstGeom>
          <a:solidFill>
            <a:schemeClr val="accent1">
              <a:lumMod val="20000"/>
              <a:lumOff val="80000"/>
            </a:schemeClr>
          </a:solidFill>
        </p:spPr>
        <p:txBody>
          <a:bodyPr wrap="square" lIns="45720" rIns="45720" anchor="ctr">
            <a:noAutofit/>
          </a:bodyPr>
          <a:lstStyle/>
          <a:p>
            <a:pPr algn="ctr" defTabSz="457200"/>
            <a:r>
              <a:rPr lang="en-US" sz="1300" b="1" dirty="0">
                <a:solidFill>
                  <a:srgbClr val="000000"/>
                </a:solidFill>
                <a:latin typeface="Georgia"/>
              </a:rPr>
              <a:t>4: Keep politics </a:t>
            </a:r>
            <a:br>
              <a:rPr lang="en-US" sz="1300" b="1" dirty="0">
                <a:solidFill>
                  <a:srgbClr val="000000"/>
                </a:solidFill>
                <a:latin typeface="Georgia"/>
              </a:rPr>
            </a:br>
            <a:r>
              <a:rPr lang="en-US" sz="1300" b="1" dirty="0">
                <a:solidFill>
                  <a:srgbClr val="000000"/>
                </a:solidFill>
                <a:latin typeface="Georgia"/>
              </a:rPr>
              <a:t>out of it</a:t>
            </a:r>
          </a:p>
        </p:txBody>
      </p:sp>
      <p:sp>
        <p:nvSpPr>
          <p:cNvPr id="37" name="Rectangle 36">
            <a:extLst>
              <a:ext uri="{FF2B5EF4-FFF2-40B4-BE49-F238E27FC236}">
                <a16:creationId xmlns:a16="http://schemas.microsoft.com/office/drawing/2014/main" id="{EC805EB6-4D39-004E-943C-B45762F70450}"/>
              </a:ext>
            </a:extLst>
          </p:cNvPr>
          <p:cNvSpPr/>
          <p:nvPr/>
        </p:nvSpPr>
        <p:spPr>
          <a:xfrm>
            <a:off x="6964680" y="3657601"/>
            <a:ext cx="1737360" cy="1623521"/>
          </a:xfrm>
          <a:prstGeom prst="rect">
            <a:avLst/>
          </a:prstGeom>
        </p:spPr>
        <p:txBody>
          <a:bodyPr wrap="square">
            <a:spAutoFit/>
          </a:bodyPr>
          <a:lstStyle/>
          <a:p>
            <a:pPr marL="115888" indent="-115888" defTabSz="457200">
              <a:spcAft>
                <a:spcPts val="600"/>
              </a:spcAft>
              <a:buFont typeface="Arial" panose="020B0604020202020204" pitchFamily="34" charset="0"/>
              <a:buChar char="•"/>
            </a:pPr>
            <a:r>
              <a:rPr lang="en-US" sz="1050" dirty="0">
                <a:solidFill>
                  <a:srgbClr val="000000"/>
                </a:solidFill>
                <a:latin typeface="Georgia"/>
              </a:rPr>
              <a:t>Do not discuss elections or campaign support in your meeting; it intimates that the Member is “for sale.”</a:t>
            </a:r>
          </a:p>
          <a:p>
            <a:pPr marL="115888" indent="-115888" defTabSz="457200">
              <a:spcAft>
                <a:spcPts val="600"/>
              </a:spcAft>
              <a:buFont typeface="Arial" panose="020B0604020202020204" pitchFamily="34" charset="0"/>
              <a:buChar char="•"/>
            </a:pPr>
            <a:r>
              <a:rPr lang="en-US" sz="1050" dirty="0">
                <a:solidFill>
                  <a:srgbClr val="000000"/>
                </a:solidFill>
                <a:latin typeface="Georgia"/>
              </a:rPr>
              <a:t>Respect the Member’s political views and relationships outside of the issue at hand.</a:t>
            </a:r>
          </a:p>
        </p:txBody>
      </p:sp>
      <p:grpSp>
        <p:nvGrpSpPr>
          <p:cNvPr id="38" name="Group 37"/>
          <p:cNvGrpSpPr/>
          <p:nvPr/>
        </p:nvGrpSpPr>
        <p:grpSpPr>
          <a:xfrm>
            <a:off x="7287311" y="2984664"/>
            <a:ext cx="1092098" cy="594360"/>
            <a:chOff x="6501320" y="2699845"/>
            <a:chExt cx="1092098" cy="594360"/>
          </a:xfrm>
        </p:grpSpPr>
        <p:pic>
          <p:nvPicPr>
            <p:cNvPr id="39" name="Picture 38"/>
            <p:cNvPicPr>
              <a:picLocks noChangeAspect="1"/>
            </p:cNvPicPr>
            <p:nvPr/>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072210" y="2736421"/>
              <a:ext cx="521208" cy="521208"/>
            </a:xfrm>
            <a:prstGeom prst="rect">
              <a:avLst/>
            </a:prstGeom>
          </p:spPr>
        </p:pic>
        <p:pic>
          <p:nvPicPr>
            <p:cNvPr id="40" name="Picture 39"/>
            <p:cNvPicPr>
              <a:picLocks noChangeAspect="1"/>
            </p:cNvPicPr>
            <p:nvPr/>
          </p:nvPicPr>
          <p:blipFill>
            <a:blip r:embed="rId6"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6501320" y="2699845"/>
              <a:ext cx="594360" cy="594360"/>
            </a:xfrm>
            <a:prstGeom prst="rect">
              <a:avLst/>
            </a:prstGeom>
          </p:spPr>
        </p:pic>
      </p:grpSp>
      <p:sp>
        <p:nvSpPr>
          <p:cNvPr id="41" name="Rectangle 40">
            <a:extLst>
              <a:ext uri="{FF2B5EF4-FFF2-40B4-BE49-F238E27FC236}">
                <a16:creationId xmlns:a16="http://schemas.microsoft.com/office/drawing/2014/main" id="{87559637-08FD-C84E-852C-69755A353025}"/>
              </a:ext>
            </a:extLst>
          </p:cNvPr>
          <p:cNvSpPr/>
          <p:nvPr/>
        </p:nvSpPr>
        <p:spPr>
          <a:xfrm>
            <a:off x="8665464" y="2103120"/>
            <a:ext cx="1609344" cy="685800"/>
          </a:xfrm>
          <a:prstGeom prst="rect">
            <a:avLst/>
          </a:prstGeom>
          <a:solidFill>
            <a:schemeClr val="accent1">
              <a:lumMod val="20000"/>
              <a:lumOff val="80000"/>
            </a:schemeClr>
          </a:solidFill>
        </p:spPr>
        <p:txBody>
          <a:bodyPr wrap="square" lIns="45720" rIns="45720" anchor="ctr">
            <a:noAutofit/>
          </a:bodyPr>
          <a:lstStyle/>
          <a:p>
            <a:pPr algn="ctr" defTabSz="457200"/>
            <a:r>
              <a:rPr lang="en-US" sz="1300" b="1" dirty="0">
                <a:solidFill>
                  <a:srgbClr val="000000"/>
                </a:solidFill>
                <a:latin typeface="Georgia"/>
              </a:rPr>
              <a:t>5: Leave behind brief information</a:t>
            </a:r>
          </a:p>
        </p:txBody>
      </p:sp>
      <p:sp>
        <p:nvSpPr>
          <p:cNvPr id="42" name="Rectangle 41">
            <a:extLst>
              <a:ext uri="{FF2B5EF4-FFF2-40B4-BE49-F238E27FC236}">
                <a16:creationId xmlns:a16="http://schemas.microsoft.com/office/drawing/2014/main" id="{72D15951-B76F-2247-8827-FFAED2DA8EDF}"/>
              </a:ext>
            </a:extLst>
          </p:cNvPr>
          <p:cNvSpPr/>
          <p:nvPr/>
        </p:nvSpPr>
        <p:spPr>
          <a:xfrm>
            <a:off x="8699569" y="3657600"/>
            <a:ext cx="1737360" cy="1785104"/>
          </a:xfrm>
          <a:prstGeom prst="rect">
            <a:avLst/>
          </a:prstGeom>
        </p:spPr>
        <p:txBody>
          <a:bodyPr wrap="square">
            <a:spAutoFit/>
          </a:bodyPr>
          <a:lstStyle/>
          <a:p>
            <a:pPr marL="115888" indent="-115888" defTabSz="457200">
              <a:spcAft>
                <a:spcPts val="600"/>
              </a:spcAft>
              <a:buFont typeface="Arial" panose="020B0604020202020204" pitchFamily="34" charset="0"/>
              <a:buChar char="•"/>
            </a:pPr>
            <a:r>
              <a:rPr lang="en-US" sz="1050" dirty="0">
                <a:solidFill>
                  <a:srgbClr val="000000"/>
                </a:solidFill>
                <a:latin typeface="Georgia"/>
              </a:rPr>
              <a:t>Leave behind a 1-2 </a:t>
            </a:r>
            <a:br>
              <a:rPr lang="en-US" sz="1050" dirty="0">
                <a:solidFill>
                  <a:srgbClr val="000000"/>
                </a:solidFill>
                <a:latin typeface="Georgia"/>
              </a:rPr>
            </a:br>
            <a:r>
              <a:rPr lang="en-US" sz="1050" dirty="0">
                <a:solidFill>
                  <a:srgbClr val="000000"/>
                </a:solidFill>
                <a:latin typeface="Georgia"/>
              </a:rPr>
              <a:t>page briefing with </a:t>
            </a:r>
            <a:br>
              <a:rPr lang="en-US" sz="1050" dirty="0">
                <a:solidFill>
                  <a:srgbClr val="000000"/>
                </a:solidFill>
                <a:latin typeface="Georgia"/>
              </a:rPr>
            </a:br>
            <a:r>
              <a:rPr lang="en-US" sz="1050" dirty="0">
                <a:solidFill>
                  <a:srgbClr val="000000"/>
                </a:solidFill>
                <a:latin typeface="Georgia"/>
              </a:rPr>
              <a:t>data points on the </a:t>
            </a:r>
            <a:br>
              <a:rPr lang="en-US" sz="1050" dirty="0">
                <a:solidFill>
                  <a:srgbClr val="000000"/>
                </a:solidFill>
                <a:latin typeface="Georgia"/>
              </a:rPr>
            </a:br>
            <a:r>
              <a:rPr lang="en-US" sz="1050" dirty="0">
                <a:solidFill>
                  <a:srgbClr val="000000"/>
                </a:solidFill>
                <a:latin typeface="Georgia"/>
              </a:rPr>
              <a:t>issue discussed with </a:t>
            </a:r>
            <a:br>
              <a:rPr lang="en-US" sz="1050" dirty="0">
                <a:solidFill>
                  <a:srgbClr val="000000"/>
                </a:solidFill>
                <a:latin typeface="Georgia"/>
              </a:rPr>
            </a:br>
            <a:r>
              <a:rPr lang="en-US" sz="1050" dirty="0">
                <a:solidFill>
                  <a:srgbClr val="000000"/>
                </a:solidFill>
                <a:latin typeface="Georgia"/>
              </a:rPr>
              <a:t>the Member’s office.</a:t>
            </a:r>
          </a:p>
          <a:p>
            <a:pPr marL="115888" indent="-115888" defTabSz="457200">
              <a:spcAft>
                <a:spcPts val="600"/>
              </a:spcAft>
              <a:buFont typeface="Arial" panose="020B0604020202020204" pitchFamily="34" charset="0"/>
              <a:buChar char="•"/>
            </a:pPr>
            <a:r>
              <a:rPr lang="en-US" sz="1050" dirty="0">
                <a:solidFill>
                  <a:srgbClr val="000000"/>
                </a:solidFill>
                <a:latin typeface="Georgia"/>
              </a:rPr>
              <a:t>The document should serve as a helpful resource for staff as the issue moves through Congress.</a:t>
            </a:r>
          </a:p>
        </p:txBody>
      </p:sp>
      <p:pic>
        <p:nvPicPr>
          <p:cNvPr id="43" name="Picture 42">
            <a:extLst>
              <a:ext uri="{FF2B5EF4-FFF2-40B4-BE49-F238E27FC236}">
                <a16:creationId xmlns:a16="http://schemas.microsoft.com/office/drawing/2014/main" id="{7CD851AC-419D-EF45-A848-4CF6B90E053B}"/>
              </a:ext>
            </a:extLst>
          </p:cNvPr>
          <p:cNvPicPr>
            <a:picLocks noChangeAspect="1"/>
          </p:cNvPicPr>
          <p:nvPr/>
        </p:nvPicPr>
        <p:blipFill>
          <a:blip r:embed="rId7">
            <a:duotone>
              <a:schemeClr val="bg2">
                <a:shade val="45000"/>
                <a:satMod val="135000"/>
              </a:schemeClr>
              <a:prstClr val="white"/>
            </a:duotone>
          </a:blip>
          <a:stretch>
            <a:fillRect/>
          </a:stretch>
        </p:blipFill>
        <p:spPr>
          <a:xfrm>
            <a:off x="9339649" y="3053244"/>
            <a:ext cx="457200" cy="457200"/>
          </a:xfrm>
          <a:prstGeom prst="rect">
            <a:avLst/>
          </a:prstGeom>
        </p:spPr>
      </p:pic>
      <p:grpSp>
        <p:nvGrpSpPr>
          <p:cNvPr id="45" name="Group 44">
            <a:extLst>
              <a:ext uri="{FF2B5EF4-FFF2-40B4-BE49-F238E27FC236}">
                <a16:creationId xmlns:a16="http://schemas.microsoft.com/office/drawing/2014/main" id="{6319D6DA-64DC-4997-95D9-2DFA91DD27BF}"/>
              </a:ext>
            </a:extLst>
          </p:cNvPr>
          <p:cNvGrpSpPr/>
          <p:nvPr/>
        </p:nvGrpSpPr>
        <p:grpSpPr>
          <a:xfrm>
            <a:off x="0" y="28060"/>
            <a:ext cx="12192000" cy="786177"/>
            <a:chOff x="0" y="83316"/>
            <a:chExt cx="12192000" cy="786177"/>
          </a:xfrm>
        </p:grpSpPr>
        <p:grpSp>
          <p:nvGrpSpPr>
            <p:cNvPr id="46" name="Group 45">
              <a:extLst>
                <a:ext uri="{FF2B5EF4-FFF2-40B4-BE49-F238E27FC236}">
                  <a16:creationId xmlns:a16="http://schemas.microsoft.com/office/drawing/2014/main" id="{E2671F8B-611E-4EA6-9B3C-4345B452CA25}"/>
                </a:ext>
              </a:extLst>
            </p:cNvPr>
            <p:cNvGrpSpPr/>
            <p:nvPr/>
          </p:nvGrpSpPr>
          <p:grpSpPr>
            <a:xfrm>
              <a:off x="0" y="83316"/>
              <a:ext cx="12192000" cy="786177"/>
              <a:chOff x="0" y="15594"/>
              <a:chExt cx="12192000" cy="786177"/>
            </a:xfrm>
          </p:grpSpPr>
          <p:sp>
            <p:nvSpPr>
              <p:cNvPr id="48" name="Rectangle 47">
                <a:extLst>
                  <a:ext uri="{FF2B5EF4-FFF2-40B4-BE49-F238E27FC236}">
                    <a16:creationId xmlns:a16="http://schemas.microsoft.com/office/drawing/2014/main" id="{9BFAE2BE-B154-4B05-B8D8-1E1CA2563667}"/>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DD96C651-A46C-416E-95D7-0B311F498D41}"/>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50" name="Picture 16">
                <a:extLst>
                  <a:ext uri="{FF2B5EF4-FFF2-40B4-BE49-F238E27FC236}">
                    <a16:creationId xmlns:a16="http://schemas.microsoft.com/office/drawing/2014/main" id="{E5B3E5A8-3396-4642-9970-FD11D8AA0A4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7" name="TextBox 12">
              <a:extLst>
                <a:ext uri="{FF2B5EF4-FFF2-40B4-BE49-F238E27FC236}">
                  <a16:creationId xmlns:a16="http://schemas.microsoft.com/office/drawing/2014/main" id="{A0707595-BA78-4270-9C6A-EF17F23ED144}"/>
                </a:ext>
              </a:extLst>
            </p:cNvPr>
            <p:cNvSpPr txBox="1">
              <a:spLocks noChangeArrowheads="1"/>
            </p:cNvSpPr>
            <p:nvPr/>
          </p:nvSpPr>
          <p:spPr bwMode="auto">
            <a:xfrm>
              <a:off x="8388379" y="192351"/>
              <a:ext cx="226215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MEETING WITH ELECTED OFFICIALS</a:t>
              </a:r>
            </a:p>
          </p:txBody>
        </p:sp>
      </p:grpSp>
    </p:spTree>
    <p:extLst>
      <p:ext uri="{BB962C8B-B14F-4D97-AF65-F5344CB8AC3E}">
        <p14:creationId xmlns:p14="http://schemas.microsoft.com/office/powerpoint/2010/main" val="2946142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ight Arrow 10">
            <a:extLst>
              <a:ext uri="{FF2B5EF4-FFF2-40B4-BE49-F238E27FC236}">
                <a16:creationId xmlns:a16="http://schemas.microsoft.com/office/drawing/2014/main" id="{E54F1186-3033-F749-8067-FBE740D999B6}"/>
              </a:ext>
            </a:extLst>
          </p:cNvPr>
          <p:cNvSpPr/>
          <p:nvPr/>
        </p:nvSpPr>
        <p:spPr>
          <a:xfrm>
            <a:off x="4076460" y="1106566"/>
            <a:ext cx="1265999" cy="1805966"/>
          </a:xfrm>
          <a:prstGeom prst="rightArrow">
            <a:avLst>
              <a:gd name="adj1" fmla="val 50000"/>
              <a:gd name="adj2" fmla="val 79615"/>
            </a:avLst>
          </a:prstGeom>
          <a:solidFill>
            <a:srgbClr val="79133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Title 1"/>
          <p:cNvSpPr txBox="1">
            <a:spLocks/>
          </p:cNvSpPr>
          <p:nvPr/>
        </p:nvSpPr>
        <p:spPr bwMode="auto">
          <a:xfrm>
            <a:off x="1928814" y="756919"/>
            <a:ext cx="8407400" cy="609080"/>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eaLnBrk="0" fontAlgn="base" hangingPunct="0">
              <a:lnSpc>
                <a:spcPct val="90000"/>
              </a:lnSpc>
              <a:spcBef>
                <a:spcPct val="0"/>
              </a:spcBef>
              <a:spcAft>
                <a:spcPct val="0"/>
              </a:spcAft>
              <a:defRPr sz="2200" b="1" kern="1200">
                <a:solidFill>
                  <a:schemeClr val="tx1"/>
                </a:solidFill>
                <a:latin typeface="Georgia" panose="02040502050405020303" pitchFamily="18" charset="0"/>
                <a:ea typeface="ＭＳ Ｐゴシック" panose="020B0600070205080204" pitchFamily="34" charset="-128"/>
                <a:cs typeface="MS PGothic" charset="0"/>
              </a:defRPr>
            </a:lvl1pPr>
            <a:lvl2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2pPr>
            <a:lvl3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3pPr>
            <a:lvl4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4pPr>
            <a:lvl5pPr algn="l" rtl="0" eaLnBrk="0" fontAlgn="base" hangingPunct="0">
              <a:lnSpc>
                <a:spcPct val="90000"/>
              </a:lnSpc>
              <a:spcBef>
                <a:spcPct val="0"/>
              </a:spcBef>
              <a:spcAft>
                <a:spcPct val="0"/>
              </a:spcAft>
              <a:defRPr sz="3000">
                <a:solidFill>
                  <a:schemeClr val="tx1"/>
                </a:solidFill>
                <a:latin typeface="Georgia" charset="0"/>
                <a:ea typeface="ＭＳ Ｐゴシック" panose="020B0600070205080204" pitchFamily="34" charset="-128"/>
                <a:cs typeface="MS PGothic" charset="0"/>
              </a:defRPr>
            </a:lvl5pPr>
            <a:lvl6pPr marL="4572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6pPr>
            <a:lvl7pPr marL="9144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7pPr>
            <a:lvl8pPr marL="13716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8pPr>
            <a:lvl9pPr marL="1828800" algn="l" rtl="0" fontAlgn="base">
              <a:lnSpc>
                <a:spcPct val="90000"/>
              </a:lnSpc>
              <a:spcBef>
                <a:spcPct val="0"/>
              </a:spcBef>
              <a:spcAft>
                <a:spcPct val="0"/>
              </a:spcAft>
              <a:defRPr sz="3000">
                <a:solidFill>
                  <a:schemeClr val="tx1"/>
                </a:solidFill>
                <a:latin typeface="Georgia" charset="0"/>
                <a:ea typeface="ＭＳ Ｐゴシック" charset="0"/>
                <a:cs typeface="ＭＳ Ｐゴシック" charset="0"/>
              </a:defRPr>
            </a:lvl9pPr>
          </a:lstStyle>
          <a:p>
            <a:pPr algn="ctr"/>
            <a:r>
              <a:rPr lang="en-US" altLang="en-US" sz="2400" dirty="0">
                <a:latin typeface="Georgia" charset="0"/>
                <a:ea typeface="ＭＳ Ｐゴシック" charset="-128"/>
                <a:cs typeface="MS PGothic" charset="-128"/>
              </a:rPr>
              <a:t>What should you bring to your meeting?</a:t>
            </a:r>
          </a:p>
        </p:txBody>
      </p:sp>
      <p:sp>
        <p:nvSpPr>
          <p:cNvPr id="6" name="Slide Number Placeholder 5"/>
          <p:cNvSpPr>
            <a:spLocks noGrp="1"/>
          </p:cNvSpPr>
          <p:nvPr>
            <p:ph type="sldNum" sz="quarter" idx="12"/>
          </p:nvPr>
        </p:nvSpPr>
        <p:spPr>
          <a:xfrm>
            <a:off x="6603145" y="6427104"/>
            <a:ext cx="2133600" cy="365125"/>
          </a:xfrm>
          <a:prstGeom prst="rect">
            <a:avLst/>
          </a:prstGeom>
        </p:spPr>
        <p:txBody>
          <a:bodyPr/>
          <a:lstStyle>
            <a:defPPr>
              <a:defRPr lang="en-US"/>
            </a:defPPr>
            <a:lvl1pPr marL="0" algn="r" defTabSz="457200" rtl="0" eaLnBrk="1" latinLnBrk="0" hangingPunct="1">
              <a:defRPr sz="800" kern="1200">
                <a:solidFill>
                  <a:schemeClr val="tx1"/>
                </a:solidFill>
                <a:latin typeface="+mj-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EFBC90E-502A-A54D-9BAE-6F74229062B0}" type="slidenum">
              <a:rPr lang="en-US" smtClean="0"/>
              <a:pPr/>
              <a:t>18</a:t>
            </a:fld>
            <a:endParaRPr lang="en-US" dirty="0"/>
          </a:p>
        </p:txBody>
      </p:sp>
      <p:sp>
        <p:nvSpPr>
          <p:cNvPr id="116" name="Text Placeholder 18">
            <a:extLst>
              <a:ext uri="{FF2B5EF4-FFF2-40B4-BE49-F238E27FC236}">
                <a16:creationId xmlns:a16="http://schemas.microsoft.com/office/drawing/2014/main" id="{64222611-9540-5549-A3AF-81877386C9EB}"/>
              </a:ext>
            </a:extLst>
          </p:cNvPr>
          <p:cNvSpPr txBox="1">
            <a:spLocks/>
          </p:cNvSpPr>
          <p:nvPr/>
        </p:nvSpPr>
        <p:spPr bwMode="auto">
          <a:xfrm>
            <a:off x="1928808" y="6254456"/>
            <a:ext cx="8247721" cy="191226"/>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600" dirty="0">
                <a:solidFill>
                  <a:schemeClr val="tx1">
                    <a:lumMod val="50000"/>
                    <a:lumOff val="50000"/>
                  </a:schemeClr>
                </a:solidFill>
                <a:latin typeface="Georgia"/>
                <a:cs typeface="Georgia"/>
              </a:rPr>
              <a:t>Sources: National Journal research, 2018; Toolkit: Meeting your Member of Congress, </a:t>
            </a:r>
            <a:r>
              <a:rPr lang="en-US" sz="600" dirty="0" err="1">
                <a:solidFill>
                  <a:schemeClr val="tx1">
                    <a:lumMod val="50000"/>
                    <a:lumOff val="50000"/>
                  </a:schemeClr>
                </a:solidFill>
                <a:latin typeface="Georgia"/>
                <a:cs typeface="Georgia"/>
              </a:rPr>
              <a:t>AGU.org</a:t>
            </a:r>
            <a:r>
              <a:rPr lang="en-US" sz="600" dirty="0">
                <a:solidFill>
                  <a:schemeClr val="tx1">
                    <a:lumMod val="50000"/>
                    <a:lumOff val="50000"/>
                  </a:schemeClr>
                </a:solidFill>
                <a:latin typeface="Georgia"/>
                <a:cs typeface="Georgia"/>
              </a:rPr>
              <a:t>.</a:t>
            </a:r>
          </a:p>
        </p:txBody>
      </p:sp>
      <p:sp>
        <p:nvSpPr>
          <p:cNvPr id="27" name="Text Placeholder 18">
            <a:extLst>
              <a:ext uri="{FF2B5EF4-FFF2-40B4-BE49-F238E27FC236}">
                <a16:creationId xmlns:a16="http://schemas.microsoft.com/office/drawing/2014/main" id="{7203447A-7FD8-004B-B01B-E03EB39745C9}"/>
              </a:ext>
            </a:extLst>
          </p:cNvPr>
          <p:cNvSpPr txBox="1">
            <a:spLocks/>
          </p:cNvSpPr>
          <p:nvPr/>
        </p:nvSpPr>
        <p:spPr bwMode="auto">
          <a:xfrm>
            <a:off x="1928808" y="6422608"/>
            <a:ext cx="7413630" cy="340591"/>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700" dirty="0">
                <a:latin typeface="Georgia"/>
                <a:cs typeface="Georgia"/>
              </a:rPr>
              <a:t>March 29, 2018  </a:t>
            </a:r>
            <a:r>
              <a:rPr lang="en-US" sz="800" dirty="0">
                <a:solidFill>
                  <a:schemeClr val="tx1">
                    <a:lumMod val="65000"/>
                    <a:lumOff val="35000"/>
                  </a:schemeClr>
                </a:solidFill>
              </a:rPr>
              <a:t>| </a:t>
            </a:r>
            <a:r>
              <a:rPr lang="en-US" sz="800" dirty="0"/>
              <a:t> </a:t>
            </a:r>
            <a:r>
              <a:rPr lang="en-US" sz="700" dirty="0"/>
              <a:t>Taryn </a:t>
            </a:r>
            <a:r>
              <a:rPr lang="en-US" sz="700" dirty="0" err="1"/>
              <a:t>MacKinney</a:t>
            </a:r>
            <a:endParaRPr lang="en-US" sz="700" dirty="0">
              <a:latin typeface="Georgia"/>
              <a:cs typeface="Georgia"/>
            </a:endParaRPr>
          </a:p>
        </p:txBody>
      </p:sp>
      <p:sp>
        <p:nvSpPr>
          <p:cNvPr id="32" name="Rectangle 31">
            <a:extLst>
              <a:ext uri="{FF2B5EF4-FFF2-40B4-BE49-F238E27FC236}">
                <a16:creationId xmlns:a16="http://schemas.microsoft.com/office/drawing/2014/main" id="{3282FC32-6087-384E-974B-2D246D10921D}"/>
              </a:ext>
            </a:extLst>
          </p:cNvPr>
          <p:cNvSpPr/>
          <p:nvPr/>
        </p:nvSpPr>
        <p:spPr>
          <a:xfrm>
            <a:off x="2436805" y="4911968"/>
            <a:ext cx="2575461" cy="338554"/>
          </a:xfrm>
          <a:prstGeom prst="rect">
            <a:avLst/>
          </a:prstGeom>
          <a:noFill/>
        </p:spPr>
        <p:txBody>
          <a:bodyPr wrap="square">
            <a:spAutoFit/>
          </a:bodyPr>
          <a:lstStyle/>
          <a:p>
            <a:pPr marL="7938"/>
            <a:r>
              <a:rPr lang="en-US" sz="1600" b="1" dirty="0">
                <a:latin typeface="+mj-lt"/>
              </a:rPr>
              <a:t>Business cards</a:t>
            </a:r>
          </a:p>
        </p:txBody>
      </p:sp>
      <p:sp>
        <p:nvSpPr>
          <p:cNvPr id="33" name="Rectangle 32">
            <a:extLst>
              <a:ext uri="{FF2B5EF4-FFF2-40B4-BE49-F238E27FC236}">
                <a16:creationId xmlns:a16="http://schemas.microsoft.com/office/drawing/2014/main" id="{FE6FA2E0-0AD5-4044-BC4F-FB5DCA9D2F3E}"/>
              </a:ext>
            </a:extLst>
          </p:cNvPr>
          <p:cNvSpPr/>
          <p:nvPr/>
        </p:nvSpPr>
        <p:spPr>
          <a:xfrm>
            <a:off x="2436805" y="5362167"/>
            <a:ext cx="2575461" cy="338554"/>
          </a:xfrm>
          <a:prstGeom prst="rect">
            <a:avLst/>
          </a:prstGeom>
          <a:noFill/>
        </p:spPr>
        <p:txBody>
          <a:bodyPr wrap="square">
            <a:spAutoFit/>
          </a:bodyPr>
          <a:lstStyle/>
          <a:p>
            <a:pPr marL="7938"/>
            <a:r>
              <a:rPr lang="en-US" sz="1600" b="1" dirty="0">
                <a:latin typeface="+mj-lt"/>
              </a:rPr>
              <a:t>Notebook &amp; pen</a:t>
            </a:r>
          </a:p>
        </p:txBody>
      </p:sp>
      <p:sp>
        <p:nvSpPr>
          <p:cNvPr id="35" name="Rectangle 34">
            <a:extLst>
              <a:ext uri="{FF2B5EF4-FFF2-40B4-BE49-F238E27FC236}">
                <a16:creationId xmlns:a16="http://schemas.microsoft.com/office/drawing/2014/main" id="{0B2C0F87-3175-4F42-AC63-C26FA7166720}"/>
              </a:ext>
            </a:extLst>
          </p:cNvPr>
          <p:cNvSpPr/>
          <p:nvPr/>
        </p:nvSpPr>
        <p:spPr>
          <a:xfrm>
            <a:off x="2436806" y="3912043"/>
            <a:ext cx="2270662" cy="892552"/>
          </a:xfrm>
          <a:prstGeom prst="rect">
            <a:avLst/>
          </a:prstGeom>
          <a:noFill/>
        </p:spPr>
        <p:txBody>
          <a:bodyPr wrap="square">
            <a:spAutoFit/>
          </a:bodyPr>
          <a:lstStyle/>
          <a:p>
            <a:pPr marL="7938"/>
            <a:r>
              <a:rPr lang="en-US" sz="1600" b="1" dirty="0">
                <a:latin typeface="+mj-lt"/>
              </a:rPr>
              <a:t>Proper attire</a:t>
            </a:r>
          </a:p>
          <a:p>
            <a:pPr marL="7938"/>
            <a:r>
              <a:rPr lang="en-US" sz="1200" dirty="0">
                <a:latin typeface="+mj-lt"/>
              </a:rPr>
              <a:t>Dress in either business or business casual attire – do not wear jeans</a:t>
            </a:r>
          </a:p>
        </p:txBody>
      </p:sp>
      <p:sp>
        <p:nvSpPr>
          <p:cNvPr id="37" name="Rectangle 36">
            <a:extLst>
              <a:ext uri="{FF2B5EF4-FFF2-40B4-BE49-F238E27FC236}">
                <a16:creationId xmlns:a16="http://schemas.microsoft.com/office/drawing/2014/main" id="{24292B0B-4D88-674A-80AF-640857AEC744}"/>
              </a:ext>
            </a:extLst>
          </p:cNvPr>
          <p:cNvSpPr/>
          <p:nvPr/>
        </p:nvSpPr>
        <p:spPr>
          <a:xfrm>
            <a:off x="2436807" y="2912532"/>
            <a:ext cx="2270660" cy="892552"/>
          </a:xfrm>
          <a:prstGeom prst="rect">
            <a:avLst/>
          </a:prstGeom>
          <a:noFill/>
        </p:spPr>
        <p:txBody>
          <a:bodyPr wrap="square">
            <a:spAutoFit/>
          </a:bodyPr>
          <a:lstStyle/>
          <a:p>
            <a:pPr marL="7938"/>
            <a:r>
              <a:rPr lang="en-US" sz="1600" b="1" dirty="0">
                <a:latin typeface="+mj-lt"/>
              </a:rPr>
              <a:t>Comfortable shoes</a:t>
            </a:r>
          </a:p>
          <a:p>
            <a:pPr marL="7938"/>
            <a:r>
              <a:rPr lang="en-US" sz="1200" dirty="0">
                <a:latin typeface="+mj-lt"/>
              </a:rPr>
              <a:t>The Hill is a (relatively) small neighborhood, but you’ll still be doing a lot of walking</a:t>
            </a:r>
          </a:p>
        </p:txBody>
      </p:sp>
      <p:sp>
        <p:nvSpPr>
          <p:cNvPr id="39" name="Rectangle 38">
            <a:extLst>
              <a:ext uri="{FF2B5EF4-FFF2-40B4-BE49-F238E27FC236}">
                <a16:creationId xmlns:a16="http://schemas.microsoft.com/office/drawing/2014/main" id="{0A7C6D32-570C-8D43-8F8B-D48D99FCC3F1}"/>
              </a:ext>
            </a:extLst>
          </p:cNvPr>
          <p:cNvSpPr/>
          <p:nvPr/>
        </p:nvSpPr>
        <p:spPr>
          <a:xfrm>
            <a:off x="1928808" y="1517214"/>
            <a:ext cx="2837926" cy="969496"/>
          </a:xfrm>
          <a:prstGeom prst="rect">
            <a:avLst/>
          </a:prstGeom>
          <a:solidFill>
            <a:srgbClr val="79133C"/>
          </a:solidFill>
        </p:spPr>
        <p:txBody>
          <a:bodyPr wrap="square" tIns="91440" bIns="91440">
            <a:spAutoFit/>
          </a:bodyPr>
          <a:lstStyle/>
          <a:p>
            <a:pPr marL="7938"/>
            <a:r>
              <a:rPr lang="en-US" sz="1600" b="1" dirty="0">
                <a:solidFill>
                  <a:schemeClr val="bg1"/>
                </a:solidFill>
                <a:latin typeface="+mj-lt"/>
              </a:rPr>
              <a:t>One-pager (to leave)</a:t>
            </a:r>
          </a:p>
          <a:p>
            <a:pPr marL="7938"/>
            <a:r>
              <a:rPr lang="en-US" sz="1200" dirty="0">
                <a:solidFill>
                  <a:schemeClr val="bg1"/>
                </a:solidFill>
                <a:latin typeface="+mj-lt"/>
              </a:rPr>
              <a:t>One document, physical or electronic, to leave with the member or staffer</a:t>
            </a:r>
          </a:p>
          <a:p>
            <a:pPr marL="7938"/>
            <a:endParaRPr lang="en-US" sz="1100" dirty="0">
              <a:solidFill>
                <a:schemeClr val="bg1"/>
              </a:solidFill>
              <a:latin typeface="+mj-lt"/>
            </a:endParaRPr>
          </a:p>
        </p:txBody>
      </p:sp>
      <p:sp>
        <p:nvSpPr>
          <p:cNvPr id="41" name="Rectangle 40">
            <a:extLst>
              <a:ext uri="{FF2B5EF4-FFF2-40B4-BE49-F238E27FC236}">
                <a16:creationId xmlns:a16="http://schemas.microsoft.com/office/drawing/2014/main" id="{06C51351-48F8-F64F-AFCD-050AC5526EB8}"/>
              </a:ext>
            </a:extLst>
          </p:cNvPr>
          <p:cNvSpPr/>
          <p:nvPr/>
        </p:nvSpPr>
        <p:spPr>
          <a:xfrm>
            <a:off x="5994400" y="1517214"/>
            <a:ext cx="4182129" cy="1436291"/>
          </a:xfrm>
          <a:prstGeom prst="rect">
            <a:avLst/>
          </a:prstGeom>
          <a:noFill/>
        </p:spPr>
        <p:txBody>
          <a:bodyPr wrap="square" tIns="91440" bIns="91440">
            <a:spAutoFit/>
          </a:bodyPr>
          <a:lstStyle/>
          <a:p>
            <a:pPr marL="7938">
              <a:spcAft>
                <a:spcPts val="400"/>
              </a:spcAft>
            </a:pPr>
            <a:r>
              <a:rPr lang="en-US" b="1" i="1" dirty="0">
                <a:solidFill>
                  <a:srgbClr val="79133C"/>
                </a:solidFill>
                <a:latin typeface="+mj-lt"/>
              </a:rPr>
              <a:t>What is a one-pager?</a:t>
            </a:r>
          </a:p>
          <a:p>
            <a:pPr marL="7938">
              <a:spcAft>
                <a:spcPts val="400"/>
              </a:spcAft>
            </a:pPr>
            <a:r>
              <a:rPr lang="en-US" sz="1200" dirty="0">
                <a:latin typeface="+mj-lt"/>
              </a:rPr>
              <a:t>A “one-pager” is a single document that serves as a reminder to the person you met with of your main points, your expertise, and contact information. It should be clean and straightforward, and understandable to someone with no prior understanding of your issue or stance.</a:t>
            </a:r>
          </a:p>
        </p:txBody>
      </p:sp>
      <p:sp>
        <p:nvSpPr>
          <p:cNvPr id="42" name="Rectangle 41">
            <a:extLst>
              <a:ext uri="{FF2B5EF4-FFF2-40B4-BE49-F238E27FC236}">
                <a16:creationId xmlns:a16="http://schemas.microsoft.com/office/drawing/2014/main" id="{5C4F001A-CE1E-D942-B0FE-A8E0E0B55CF1}"/>
              </a:ext>
            </a:extLst>
          </p:cNvPr>
          <p:cNvSpPr/>
          <p:nvPr/>
        </p:nvSpPr>
        <p:spPr>
          <a:xfrm>
            <a:off x="4927601" y="3025844"/>
            <a:ext cx="2650067" cy="3072636"/>
          </a:xfrm>
          <a:prstGeom prst="rect">
            <a:avLst/>
          </a:prstGeom>
          <a:noFill/>
        </p:spPr>
        <p:txBody>
          <a:bodyPr wrap="square" tIns="91440" bIns="91440">
            <a:spAutoFit/>
          </a:bodyPr>
          <a:lstStyle/>
          <a:p>
            <a:pPr marL="7938">
              <a:spcAft>
                <a:spcPts val="400"/>
              </a:spcAft>
            </a:pPr>
            <a:r>
              <a:rPr lang="en-US" sz="1400" b="1" i="1" dirty="0">
                <a:solidFill>
                  <a:srgbClr val="005D38"/>
                </a:solidFill>
                <a:latin typeface="+mj-lt"/>
              </a:rPr>
              <a:t>What to include in a one-pager </a:t>
            </a:r>
          </a:p>
          <a:p>
            <a:pPr marL="179388" indent="-171450">
              <a:spcAft>
                <a:spcPts val="400"/>
              </a:spcAft>
              <a:buFont typeface="Arial" panose="020B0604020202020204" pitchFamily="34" charset="0"/>
              <a:buChar char="•"/>
            </a:pPr>
            <a:r>
              <a:rPr lang="en-US" sz="1100" dirty="0">
                <a:latin typeface="+mj-lt"/>
              </a:rPr>
              <a:t>Your contact information, including your name, title and organization</a:t>
            </a:r>
          </a:p>
          <a:p>
            <a:pPr marL="179388" indent="-171450">
              <a:spcAft>
                <a:spcPts val="400"/>
              </a:spcAft>
              <a:buFont typeface="Arial" panose="020B0604020202020204" pitchFamily="34" charset="0"/>
              <a:buChar char="•"/>
            </a:pPr>
            <a:r>
              <a:rPr lang="en-US" sz="1100" dirty="0">
                <a:latin typeface="+mj-lt"/>
              </a:rPr>
              <a:t>A brief summary of your main points (but no more than three)</a:t>
            </a:r>
          </a:p>
          <a:p>
            <a:pPr marL="179388" indent="-171450">
              <a:spcAft>
                <a:spcPts val="400"/>
              </a:spcAft>
              <a:buFont typeface="Arial" panose="020B0604020202020204" pitchFamily="34" charset="0"/>
              <a:buChar char="•"/>
            </a:pPr>
            <a:r>
              <a:rPr lang="en-US" sz="1100" dirty="0">
                <a:latin typeface="+mj-lt"/>
              </a:rPr>
              <a:t>Compelling but clear images or diagrams to illustrate your points</a:t>
            </a:r>
          </a:p>
          <a:p>
            <a:pPr marL="179388" indent="-171450">
              <a:spcAft>
                <a:spcPts val="400"/>
              </a:spcAft>
              <a:buFont typeface="Arial" panose="020B0604020202020204" pitchFamily="34" charset="0"/>
              <a:buChar char="•"/>
            </a:pPr>
            <a:r>
              <a:rPr lang="en-US" sz="1100" dirty="0">
                <a:latin typeface="+mj-lt"/>
              </a:rPr>
              <a:t>Relevant information about your organization/institution, including its location in a district/state</a:t>
            </a:r>
          </a:p>
          <a:p>
            <a:pPr marL="179388" indent="-171450">
              <a:spcAft>
                <a:spcPts val="400"/>
              </a:spcAft>
              <a:buFont typeface="Arial" panose="020B0604020202020204" pitchFamily="34" charset="0"/>
              <a:buChar char="•"/>
            </a:pPr>
            <a:r>
              <a:rPr lang="en-US" sz="1100" dirty="0">
                <a:latin typeface="+mj-lt"/>
              </a:rPr>
              <a:t>If you’d like to cite sources for information in your one-pager, use superscript and list them only on the bottom or back</a:t>
            </a:r>
          </a:p>
        </p:txBody>
      </p:sp>
      <p:sp>
        <p:nvSpPr>
          <p:cNvPr id="43" name="Rectangle 42">
            <a:extLst>
              <a:ext uri="{FF2B5EF4-FFF2-40B4-BE49-F238E27FC236}">
                <a16:creationId xmlns:a16="http://schemas.microsoft.com/office/drawing/2014/main" id="{02050551-68D3-E84B-80F3-A6A8D05A3746}"/>
              </a:ext>
            </a:extLst>
          </p:cNvPr>
          <p:cNvSpPr/>
          <p:nvPr/>
        </p:nvSpPr>
        <p:spPr>
          <a:xfrm>
            <a:off x="7608985" y="3025843"/>
            <a:ext cx="2651760" cy="2826415"/>
          </a:xfrm>
          <a:prstGeom prst="rect">
            <a:avLst/>
          </a:prstGeom>
          <a:noFill/>
        </p:spPr>
        <p:txBody>
          <a:bodyPr wrap="square" tIns="91440" bIns="91440">
            <a:spAutoFit/>
          </a:bodyPr>
          <a:lstStyle/>
          <a:p>
            <a:pPr marL="7938">
              <a:spcAft>
                <a:spcPts val="400"/>
              </a:spcAft>
            </a:pPr>
            <a:r>
              <a:rPr lang="en-US" sz="1200" b="1" i="1" dirty="0">
                <a:solidFill>
                  <a:srgbClr val="005D38"/>
                </a:solidFill>
                <a:latin typeface="+mj-lt"/>
              </a:rPr>
              <a:t>How to design a one-pager</a:t>
            </a:r>
          </a:p>
          <a:p>
            <a:pPr marL="179388" indent="-171450">
              <a:spcAft>
                <a:spcPts val="400"/>
              </a:spcAft>
              <a:buFont typeface="Arial" panose="020B0604020202020204" pitchFamily="34" charset="0"/>
              <a:buChar char="•"/>
            </a:pPr>
            <a:r>
              <a:rPr lang="en-US" sz="1100" dirty="0">
                <a:latin typeface="+mj-lt"/>
              </a:rPr>
              <a:t>Keep the document clean, simple and organized</a:t>
            </a:r>
          </a:p>
          <a:p>
            <a:pPr marL="179388" indent="-171450">
              <a:spcAft>
                <a:spcPts val="400"/>
              </a:spcAft>
              <a:buFont typeface="Arial" panose="020B0604020202020204" pitchFamily="34" charset="0"/>
              <a:buChar char="•"/>
            </a:pPr>
            <a:r>
              <a:rPr lang="en-US" sz="1100" dirty="0">
                <a:latin typeface="+mj-lt"/>
              </a:rPr>
              <a:t>Use color, but use it wisely – follow basic graphic design principles, like consistency</a:t>
            </a:r>
          </a:p>
          <a:p>
            <a:pPr marL="179388" indent="-171450">
              <a:spcAft>
                <a:spcPts val="400"/>
              </a:spcAft>
              <a:buFont typeface="Arial" panose="020B0604020202020204" pitchFamily="34" charset="0"/>
              <a:buChar char="•"/>
            </a:pPr>
            <a:r>
              <a:rPr lang="en-US" sz="1100" dirty="0">
                <a:latin typeface="+mj-lt"/>
              </a:rPr>
              <a:t>Avoid diagrams or charts that won’t make sense to a layperson, or someone without your expertise</a:t>
            </a:r>
          </a:p>
          <a:p>
            <a:pPr marL="179388" indent="-171450">
              <a:spcAft>
                <a:spcPts val="400"/>
              </a:spcAft>
              <a:buFont typeface="Arial" panose="020B0604020202020204" pitchFamily="34" charset="0"/>
              <a:buChar char="•"/>
            </a:pPr>
            <a:r>
              <a:rPr lang="en-US" sz="1100" dirty="0">
                <a:latin typeface="+mj-lt"/>
              </a:rPr>
              <a:t>Bullet points may make your one-pager more accessible</a:t>
            </a:r>
          </a:p>
          <a:p>
            <a:pPr marL="179388" indent="-171450">
              <a:spcAft>
                <a:spcPts val="400"/>
              </a:spcAft>
              <a:buFont typeface="Arial" panose="020B0604020202020204" pitchFamily="34" charset="0"/>
              <a:buChar char="•"/>
            </a:pPr>
            <a:r>
              <a:rPr lang="en-US" sz="1100" dirty="0">
                <a:latin typeface="+mj-lt"/>
              </a:rPr>
              <a:t>Electronic versions of one-pagers can include hyperlinks to sources and further information</a:t>
            </a:r>
          </a:p>
        </p:txBody>
      </p:sp>
      <p:pic>
        <p:nvPicPr>
          <p:cNvPr id="15" name="Picture 14">
            <a:extLst>
              <a:ext uri="{FF2B5EF4-FFF2-40B4-BE49-F238E27FC236}">
                <a16:creationId xmlns:a16="http://schemas.microsoft.com/office/drawing/2014/main" id="{7CD851AC-419D-EF45-A848-4CF6B90E053B}"/>
              </a:ext>
            </a:extLst>
          </p:cNvPr>
          <p:cNvPicPr>
            <a:picLocks noChangeAspect="1"/>
          </p:cNvPicPr>
          <p:nvPr/>
        </p:nvPicPr>
        <p:blipFill>
          <a:blip r:embed="rId2">
            <a:duotone>
              <a:schemeClr val="bg2">
                <a:shade val="45000"/>
                <a:satMod val="135000"/>
              </a:schemeClr>
              <a:prstClr val="white"/>
            </a:duotone>
          </a:blip>
          <a:stretch>
            <a:fillRect/>
          </a:stretch>
        </p:blipFill>
        <p:spPr>
          <a:xfrm>
            <a:off x="5418675" y="1636225"/>
            <a:ext cx="612202" cy="612202"/>
          </a:xfrm>
          <a:prstGeom prst="rect">
            <a:avLst/>
          </a:prstGeom>
        </p:spPr>
      </p:pic>
      <p:pic>
        <p:nvPicPr>
          <p:cNvPr id="19" name="Picture 18">
            <a:extLst>
              <a:ext uri="{FF2B5EF4-FFF2-40B4-BE49-F238E27FC236}">
                <a16:creationId xmlns:a16="http://schemas.microsoft.com/office/drawing/2014/main" id="{6FC90B54-5514-584E-BD99-FF7F72E30D09}"/>
              </a:ext>
            </a:extLst>
          </p:cNvPr>
          <p:cNvPicPr>
            <a:picLocks noChangeAspect="1"/>
          </p:cNvPicPr>
          <p:nvPr/>
        </p:nvPicPr>
        <p:blipFill>
          <a:blip r:embed="rId3">
            <a:duotone>
              <a:schemeClr val="bg2">
                <a:shade val="45000"/>
                <a:satMod val="135000"/>
              </a:schemeClr>
              <a:prstClr val="white"/>
            </a:duotone>
          </a:blip>
          <a:stretch>
            <a:fillRect/>
          </a:stretch>
        </p:blipFill>
        <p:spPr>
          <a:xfrm>
            <a:off x="1843948" y="3055834"/>
            <a:ext cx="592856" cy="592856"/>
          </a:xfrm>
          <a:prstGeom prst="rect">
            <a:avLst/>
          </a:prstGeom>
        </p:spPr>
      </p:pic>
      <p:pic>
        <p:nvPicPr>
          <p:cNvPr id="23" name="Picture 22">
            <a:extLst>
              <a:ext uri="{FF2B5EF4-FFF2-40B4-BE49-F238E27FC236}">
                <a16:creationId xmlns:a16="http://schemas.microsoft.com/office/drawing/2014/main" id="{9B261F90-91AD-A149-BF55-FFA9E0CBCE31}"/>
              </a:ext>
            </a:extLst>
          </p:cNvPr>
          <p:cNvPicPr>
            <a:picLocks noChangeAspect="1"/>
          </p:cNvPicPr>
          <p:nvPr/>
        </p:nvPicPr>
        <p:blipFill>
          <a:blip r:embed="rId4">
            <a:duotone>
              <a:schemeClr val="bg2">
                <a:shade val="45000"/>
                <a:satMod val="135000"/>
              </a:schemeClr>
              <a:prstClr val="white"/>
            </a:duotone>
          </a:blip>
          <a:stretch>
            <a:fillRect/>
          </a:stretch>
        </p:blipFill>
        <p:spPr>
          <a:xfrm>
            <a:off x="1843949" y="3990200"/>
            <a:ext cx="606417" cy="606417"/>
          </a:xfrm>
          <a:prstGeom prst="rect">
            <a:avLst/>
          </a:prstGeom>
        </p:spPr>
      </p:pic>
      <p:pic>
        <p:nvPicPr>
          <p:cNvPr id="44" name="Picture 43">
            <a:extLst>
              <a:ext uri="{FF2B5EF4-FFF2-40B4-BE49-F238E27FC236}">
                <a16:creationId xmlns:a16="http://schemas.microsoft.com/office/drawing/2014/main" id="{68B4ADCB-5556-C441-B2A4-DA8E83CD790B}"/>
              </a:ext>
            </a:extLst>
          </p:cNvPr>
          <p:cNvPicPr>
            <a:picLocks noChangeAspect="1"/>
          </p:cNvPicPr>
          <p:nvPr/>
        </p:nvPicPr>
        <p:blipFill>
          <a:blip r:embed="rId5">
            <a:duotone>
              <a:schemeClr val="bg2">
                <a:shade val="45000"/>
                <a:satMod val="135000"/>
              </a:schemeClr>
              <a:prstClr val="white"/>
            </a:duotone>
          </a:blip>
          <a:stretch>
            <a:fillRect/>
          </a:stretch>
        </p:blipFill>
        <p:spPr>
          <a:xfrm>
            <a:off x="1747463" y="4791711"/>
            <a:ext cx="799387" cy="799387"/>
          </a:xfrm>
          <a:prstGeom prst="rect">
            <a:avLst/>
          </a:prstGeom>
        </p:spPr>
      </p:pic>
      <p:pic>
        <p:nvPicPr>
          <p:cNvPr id="46" name="Picture 45">
            <a:extLst>
              <a:ext uri="{FF2B5EF4-FFF2-40B4-BE49-F238E27FC236}">
                <a16:creationId xmlns:a16="http://schemas.microsoft.com/office/drawing/2014/main" id="{800438D1-F0C6-1D4F-9DAA-AF0D10044417}"/>
              </a:ext>
            </a:extLst>
          </p:cNvPr>
          <p:cNvPicPr>
            <a:picLocks noChangeAspect="1"/>
          </p:cNvPicPr>
          <p:nvPr/>
        </p:nvPicPr>
        <p:blipFill>
          <a:blip r:embed="rId6">
            <a:duotone>
              <a:schemeClr val="bg2">
                <a:shade val="45000"/>
                <a:satMod val="135000"/>
              </a:schemeClr>
              <a:prstClr val="white"/>
            </a:duotone>
          </a:blip>
          <a:stretch>
            <a:fillRect/>
          </a:stretch>
        </p:blipFill>
        <p:spPr>
          <a:xfrm rot="5400000">
            <a:off x="1632915" y="5009859"/>
            <a:ext cx="1028480" cy="1028480"/>
          </a:xfrm>
          <a:prstGeom prst="rect">
            <a:avLst/>
          </a:prstGeom>
        </p:spPr>
      </p:pic>
      <p:grpSp>
        <p:nvGrpSpPr>
          <p:cNvPr id="30" name="Group 29">
            <a:extLst>
              <a:ext uri="{FF2B5EF4-FFF2-40B4-BE49-F238E27FC236}">
                <a16:creationId xmlns:a16="http://schemas.microsoft.com/office/drawing/2014/main" id="{F50ED3E6-7BDC-469B-926E-2D388E26DF99}"/>
              </a:ext>
            </a:extLst>
          </p:cNvPr>
          <p:cNvGrpSpPr/>
          <p:nvPr/>
        </p:nvGrpSpPr>
        <p:grpSpPr>
          <a:xfrm>
            <a:off x="0" y="28060"/>
            <a:ext cx="12192000" cy="786177"/>
            <a:chOff x="0" y="83316"/>
            <a:chExt cx="12192000" cy="786177"/>
          </a:xfrm>
        </p:grpSpPr>
        <p:grpSp>
          <p:nvGrpSpPr>
            <p:cNvPr id="31" name="Group 30">
              <a:extLst>
                <a:ext uri="{FF2B5EF4-FFF2-40B4-BE49-F238E27FC236}">
                  <a16:creationId xmlns:a16="http://schemas.microsoft.com/office/drawing/2014/main" id="{ADE204B6-770F-4E5F-B41E-BBD386AE54E1}"/>
                </a:ext>
              </a:extLst>
            </p:cNvPr>
            <p:cNvGrpSpPr/>
            <p:nvPr/>
          </p:nvGrpSpPr>
          <p:grpSpPr>
            <a:xfrm>
              <a:off x="0" y="83316"/>
              <a:ext cx="12192000" cy="786177"/>
              <a:chOff x="0" y="15594"/>
              <a:chExt cx="12192000" cy="786177"/>
            </a:xfrm>
          </p:grpSpPr>
          <p:sp>
            <p:nvSpPr>
              <p:cNvPr id="36" name="Rectangle 35">
                <a:extLst>
                  <a:ext uri="{FF2B5EF4-FFF2-40B4-BE49-F238E27FC236}">
                    <a16:creationId xmlns:a16="http://schemas.microsoft.com/office/drawing/2014/main" id="{4DF69058-8061-4C79-BB68-BB7792AF61C3}"/>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46525BC7-F9A3-402E-A495-FF91828C1808}"/>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40" name="Picture 16">
                <a:extLst>
                  <a:ext uri="{FF2B5EF4-FFF2-40B4-BE49-F238E27FC236}">
                    <a16:creationId xmlns:a16="http://schemas.microsoft.com/office/drawing/2014/main" id="{28F8BFA4-91A4-47A8-9EDF-14418BC77A7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4" name="TextBox 12">
              <a:extLst>
                <a:ext uri="{FF2B5EF4-FFF2-40B4-BE49-F238E27FC236}">
                  <a16:creationId xmlns:a16="http://schemas.microsoft.com/office/drawing/2014/main" id="{CA660507-F711-49B9-BD70-57F3E0874DB5}"/>
                </a:ext>
              </a:extLst>
            </p:cNvPr>
            <p:cNvSpPr txBox="1">
              <a:spLocks noChangeArrowheads="1"/>
            </p:cNvSpPr>
            <p:nvPr/>
          </p:nvSpPr>
          <p:spPr bwMode="auto">
            <a:xfrm>
              <a:off x="8388379" y="192351"/>
              <a:ext cx="226215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MEETING WITH ELECTED OFFICIALS</a:t>
              </a:r>
            </a:p>
          </p:txBody>
        </p:sp>
      </p:grpSp>
    </p:spTree>
    <p:extLst>
      <p:ext uri="{BB962C8B-B14F-4D97-AF65-F5344CB8AC3E}">
        <p14:creationId xmlns:p14="http://schemas.microsoft.com/office/powerpoint/2010/main" val="6857962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defTabSz="457200"/>
            <a:fld id="{067398A3-3D67-41EC-B411-1428348954E9}" type="slidenum">
              <a:rPr lang="en-US">
                <a:solidFill>
                  <a:srgbClr val="000000">
                    <a:tint val="75000"/>
                  </a:srgbClr>
                </a:solidFill>
                <a:latin typeface="Georgia"/>
              </a:rPr>
              <a:pPr defTabSz="457200"/>
              <a:t>19</a:t>
            </a:fld>
            <a:endParaRPr lang="en-US" dirty="0">
              <a:solidFill>
                <a:srgbClr val="000000">
                  <a:tint val="75000"/>
                </a:srgbClr>
              </a:solidFill>
              <a:latin typeface="Georgia"/>
            </a:endParaRPr>
          </a:p>
        </p:txBody>
      </p:sp>
      <p:sp>
        <p:nvSpPr>
          <p:cNvPr id="7" name="Title 6">
            <a:extLst>
              <a:ext uri="{FF2B5EF4-FFF2-40B4-BE49-F238E27FC236}">
                <a16:creationId xmlns:a16="http://schemas.microsoft.com/office/drawing/2014/main" id="{C8CF0C9C-C108-9B46-9D12-9AF31222B06E}"/>
              </a:ext>
            </a:extLst>
          </p:cNvPr>
          <p:cNvSpPr>
            <a:spLocks noGrp="1"/>
          </p:cNvSpPr>
          <p:nvPr>
            <p:ph type="title"/>
          </p:nvPr>
        </p:nvSpPr>
        <p:spPr>
          <a:xfrm>
            <a:off x="535492" y="836345"/>
            <a:ext cx="11216640" cy="640080"/>
          </a:xfrm>
        </p:spPr>
        <p:txBody>
          <a:bodyPr>
            <a:normAutofit/>
          </a:bodyPr>
          <a:lstStyle/>
          <a:p>
            <a:pPr algn="ctr"/>
            <a:r>
              <a:rPr lang="en-US" sz="2800" dirty="0"/>
              <a:t>After a face-to-face meeting with a Member of Congress</a:t>
            </a:r>
            <a:endParaRPr lang="en-US" sz="2800" dirty="0">
              <a:latin typeface="+mj-lt"/>
            </a:endParaRPr>
          </a:p>
        </p:txBody>
      </p:sp>
      <p:sp>
        <p:nvSpPr>
          <p:cNvPr id="71" name="Text Placeholder 18">
            <a:extLst>
              <a:ext uri="{FF2B5EF4-FFF2-40B4-BE49-F238E27FC236}">
                <a16:creationId xmlns:a16="http://schemas.microsoft.com/office/drawing/2014/main" id="{A29C9667-9C28-1F4E-83A1-F621D4EDFB4F}"/>
              </a:ext>
            </a:extLst>
          </p:cNvPr>
          <p:cNvSpPr txBox="1">
            <a:spLocks/>
          </p:cNvSpPr>
          <p:nvPr/>
        </p:nvSpPr>
        <p:spPr bwMode="auto">
          <a:xfrm>
            <a:off x="1928808" y="6220588"/>
            <a:ext cx="8247721" cy="191226"/>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457200">
              <a:lnSpc>
                <a:spcPct val="110000"/>
              </a:lnSpc>
              <a:spcBef>
                <a:spcPts val="0"/>
              </a:spcBef>
              <a:buNone/>
              <a:defRPr/>
            </a:pPr>
            <a:r>
              <a:rPr lang="en-US" sz="700" dirty="0">
                <a:solidFill>
                  <a:srgbClr val="000000">
                    <a:lumMod val="50000"/>
                    <a:lumOff val="50000"/>
                  </a:srgbClr>
                </a:solidFill>
                <a:latin typeface="Georgia"/>
                <a:cs typeface="Georgia"/>
              </a:rPr>
              <a:t>Sources:</a:t>
            </a:r>
            <a:r>
              <a:rPr lang="en-US" sz="600" dirty="0">
                <a:solidFill>
                  <a:srgbClr val="000000">
                    <a:lumMod val="50000"/>
                    <a:lumOff val="50000"/>
                  </a:srgbClr>
                </a:solidFill>
                <a:latin typeface="Georgia"/>
                <a:cs typeface="Georgia"/>
              </a:rPr>
              <a:t>: National Journal research, 2019; Congressional Management Foundation and the Society for Human Resource Management, “Face-to-Face with Congress: Before, During, and After Meetings with Legislators,” 2014.</a:t>
            </a:r>
          </a:p>
        </p:txBody>
      </p:sp>
      <p:sp>
        <p:nvSpPr>
          <p:cNvPr id="22" name="TextBox 56">
            <a:extLst>
              <a:ext uri="{FF2B5EF4-FFF2-40B4-BE49-F238E27FC236}">
                <a16:creationId xmlns:a16="http://schemas.microsoft.com/office/drawing/2014/main" id="{275EDE98-8A37-F94A-94A5-9A0F2C196BAE}"/>
              </a:ext>
            </a:extLst>
          </p:cNvPr>
          <p:cNvSpPr txBox="1">
            <a:spLocks noChangeArrowheads="1"/>
          </p:cNvSpPr>
          <p:nvPr/>
        </p:nvSpPr>
        <p:spPr bwMode="auto">
          <a:xfrm>
            <a:off x="3177373" y="1977399"/>
            <a:ext cx="5592547" cy="1188720"/>
          </a:xfrm>
          <a:prstGeom prst="rect">
            <a:avLst/>
          </a:prstGeom>
          <a:solidFill>
            <a:schemeClr val="accent1">
              <a:lumMod val="20000"/>
              <a:lumOff val="80000"/>
            </a:schemeClr>
          </a:solidFill>
          <a:ln>
            <a:noFill/>
            <a:prstDash val="dash"/>
          </a:ln>
        </p:spPr>
        <p:txBody>
          <a:bodyPr anchor="ctr"/>
          <a:lstStyle>
            <a:defPPr>
              <a:defRPr lang="en-US"/>
            </a:defPPr>
            <a:lvl1pPr>
              <a:buFont typeface="Arial" charset="0"/>
              <a:buNone/>
              <a:defRPr sz="1100" b="1">
                <a:latin typeface="+mj-lt"/>
                <a:ea typeface="MS PGothic" charset="0"/>
                <a:cs typeface="MS PGothic" charset="0"/>
              </a:defRPr>
            </a:lvl1pPr>
          </a:lstStyle>
          <a:p>
            <a:pPr defTabSz="457200">
              <a:spcAft>
                <a:spcPts val="600"/>
              </a:spcAft>
            </a:pPr>
            <a:r>
              <a:rPr lang="en-US" dirty="0">
                <a:solidFill>
                  <a:srgbClr val="000000"/>
                </a:solidFill>
                <a:latin typeface="Georgia"/>
              </a:rPr>
              <a:t>Send a thank you message and valuable information</a:t>
            </a:r>
          </a:p>
          <a:p>
            <a:pPr marL="171450" indent="-171450" defTabSz="457200">
              <a:buFont typeface="Arial"/>
              <a:buChar char="•"/>
              <a:defRPr/>
            </a:pPr>
            <a:r>
              <a:rPr lang="en-US" b="0" dirty="0">
                <a:solidFill>
                  <a:srgbClr val="000000"/>
                </a:solidFill>
                <a:latin typeface="Georgia"/>
              </a:rPr>
              <a:t>Send a brief follow-up e-mail after meeting with the Member of Congress</a:t>
            </a:r>
          </a:p>
          <a:p>
            <a:pPr marL="171450" indent="-171450" defTabSz="457200">
              <a:buFont typeface="Arial"/>
              <a:buChar char="•"/>
              <a:defRPr/>
            </a:pPr>
            <a:r>
              <a:rPr lang="en-US" b="0" dirty="0">
                <a:solidFill>
                  <a:srgbClr val="000000"/>
                </a:solidFill>
                <a:latin typeface="Georgia"/>
              </a:rPr>
              <a:t>Thank the Member and/or staffer for their time</a:t>
            </a:r>
          </a:p>
          <a:p>
            <a:pPr marL="171450" indent="-171450" defTabSz="457200">
              <a:buFont typeface="Arial"/>
              <a:buChar char="•"/>
              <a:defRPr/>
            </a:pPr>
            <a:r>
              <a:rPr lang="en-US" b="0" dirty="0">
                <a:solidFill>
                  <a:srgbClr val="000000"/>
                </a:solidFill>
                <a:latin typeface="Georgia"/>
              </a:rPr>
              <a:t>Add a reminder of the meeting topic for the office’s reference</a:t>
            </a:r>
          </a:p>
          <a:p>
            <a:pPr marL="171450" indent="-171450" defTabSz="457200">
              <a:buFont typeface="Arial"/>
              <a:buChar char="•"/>
              <a:defRPr/>
            </a:pPr>
            <a:r>
              <a:rPr lang="en-US" b="0" dirty="0">
                <a:solidFill>
                  <a:srgbClr val="000000"/>
                </a:solidFill>
                <a:latin typeface="Georgia"/>
              </a:rPr>
              <a:t>Include information from a reliable source to keep the office aware of your issue</a:t>
            </a:r>
          </a:p>
        </p:txBody>
      </p:sp>
      <p:sp>
        <p:nvSpPr>
          <p:cNvPr id="26" name="TextBox 56">
            <a:extLst>
              <a:ext uri="{FF2B5EF4-FFF2-40B4-BE49-F238E27FC236}">
                <a16:creationId xmlns:a16="http://schemas.microsoft.com/office/drawing/2014/main" id="{B623EEEE-8CF9-4347-A6CF-63FB16F944DA}"/>
              </a:ext>
            </a:extLst>
          </p:cNvPr>
          <p:cNvSpPr txBox="1">
            <a:spLocks noChangeArrowheads="1"/>
          </p:cNvSpPr>
          <p:nvPr/>
        </p:nvSpPr>
        <p:spPr bwMode="auto">
          <a:xfrm>
            <a:off x="3177373" y="4760667"/>
            <a:ext cx="5592547" cy="1188720"/>
          </a:xfrm>
          <a:prstGeom prst="rect">
            <a:avLst/>
          </a:prstGeom>
          <a:solidFill>
            <a:schemeClr val="accent1">
              <a:lumMod val="20000"/>
              <a:lumOff val="80000"/>
            </a:schemeClr>
          </a:solidFill>
          <a:ln>
            <a:noFill/>
            <a:prstDash val="dash"/>
          </a:ln>
        </p:spPr>
        <p:txBody>
          <a:bodyPr anchor="ctr"/>
          <a:lstStyle>
            <a:defPPr>
              <a:defRPr lang="en-US"/>
            </a:defPPr>
            <a:lvl1pPr>
              <a:buFont typeface="Arial" charset="0"/>
              <a:buNone/>
              <a:defRPr sz="1100" b="1">
                <a:latin typeface="+mj-lt"/>
                <a:ea typeface="MS PGothic" charset="0"/>
                <a:cs typeface="MS PGothic" charset="0"/>
              </a:defRPr>
            </a:lvl1pPr>
          </a:lstStyle>
          <a:p>
            <a:pPr defTabSz="457200">
              <a:spcAft>
                <a:spcPts val="600"/>
              </a:spcAft>
            </a:pPr>
            <a:r>
              <a:rPr lang="en-US" altLang="en-US" dirty="0">
                <a:solidFill>
                  <a:srgbClr val="000000"/>
                </a:solidFill>
                <a:latin typeface="Georgia"/>
              </a:rPr>
              <a:t>Stay in touch</a:t>
            </a:r>
          </a:p>
          <a:p>
            <a:pPr marL="171450" indent="-171450" defTabSz="457200">
              <a:buFont typeface="Arial"/>
              <a:buChar char="•"/>
              <a:defRPr/>
            </a:pPr>
            <a:r>
              <a:rPr lang="en-US" altLang="en-US" b="0" dirty="0">
                <a:solidFill>
                  <a:srgbClr val="000000"/>
                </a:solidFill>
                <a:latin typeface="Georgia"/>
              </a:rPr>
              <a:t>Do not over-communicate with Members, but do pass along new information about your issue as it is released</a:t>
            </a:r>
          </a:p>
          <a:p>
            <a:pPr marL="171450" indent="-171450" defTabSz="457200">
              <a:buFont typeface="Arial"/>
              <a:buChar char="•"/>
              <a:defRPr/>
            </a:pPr>
            <a:r>
              <a:rPr lang="en-US" altLang="en-US" b="0" dirty="0">
                <a:solidFill>
                  <a:srgbClr val="000000"/>
                </a:solidFill>
                <a:latin typeface="Georgia"/>
              </a:rPr>
              <a:t>Communicate with your representative—and their staff—in a respectful and informative manner to gain their respect for you and your points of view</a:t>
            </a:r>
          </a:p>
        </p:txBody>
      </p:sp>
      <p:sp>
        <p:nvSpPr>
          <p:cNvPr id="27" name="TextBox 56">
            <a:extLst>
              <a:ext uri="{FF2B5EF4-FFF2-40B4-BE49-F238E27FC236}">
                <a16:creationId xmlns:a16="http://schemas.microsoft.com/office/drawing/2014/main" id="{E9AD3D7F-58B9-8E42-B4F9-E66447CBEAD3}"/>
              </a:ext>
            </a:extLst>
          </p:cNvPr>
          <p:cNvSpPr txBox="1">
            <a:spLocks noChangeArrowheads="1"/>
          </p:cNvSpPr>
          <p:nvPr/>
        </p:nvSpPr>
        <p:spPr bwMode="auto">
          <a:xfrm>
            <a:off x="3177373" y="3369033"/>
            <a:ext cx="5592547" cy="1188720"/>
          </a:xfrm>
          <a:prstGeom prst="rect">
            <a:avLst/>
          </a:prstGeom>
          <a:solidFill>
            <a:schemeClr val="accent1">
              <a:lumMod val="20000"/>
              <a:lumOff val="80000"/>
            </a:schemeClr>
          </a:solidFill>
          <a:ln>
            <a:noFill/>
            <a:prstDash val="dash"/>
          </a:ln>
        </p:spPr>
        <p:txBody>
          <a:bodyPr anchor="ctr"/>
          <a:lstStyle>
            <a:defPPr>
              <a:defRPr lang="en-US"/>
            </a:defPPr>
            <a:lvl1pPr>
              <a:buFont typeface="Arial" charset="0"/>
              <a:buNone/>
              <a:defRPr sz="1100" b="1">
                <a:latin typeface="+mj-lt"/>
                <a:ea typeface="MS PGothic" charset="0"/>
                <a:cs typeface="MS PGothic" charset="0"/>
              </a:defRPr>
            </a:lvl1pPr>
          </a:lstStyle>
          <a:p>
            <a:pPr defTabSz="457200">
              <a:spcAft>
                <a:spcPts val="600"/>
              </a:spcAft>
            </a:pPr>
            <a:r>
              <a:rPr lang="en-US" dirty="0">
                <a:solidFill>
                  <a:srgbClr val="000000"/>
                </a:solidFill>
                <a:latin typeface="Georgia"/>
              </a:rPr>
              <a:t>Attend events in the district</a:t>
            </a:r>
          </a:p>
          <a:p>
            <a:pPr marL="171450" indent="-171450" defTabSz="457200">
              <a:buFont typeface="Arial"/>
              <a:buChar char="•"/>
              <a:defRPr/>
            </a:pPr>
            <a:r>
              <a:rPr lang="en-US" b="0" dirty="0">
                <a:solidFill>
                  <a:srgbClr val="000000"/>
                </a:solidFill>
                <a:latin typeface="Georgia"/>
              </a:rPr>
              <a:t>Attend town hall meetings or other public events in your district to increase visibility with your Member of Congress</a:t>
            </a:r>
          </a:p>
          <a:p>
            <a:pPr marL="171450" indent="-171450" defTabSz="457200">
              <a:buFont typeface="Arial"/>
              <a:buChar char="•"/>
              <a:defRPr/>
            </a:pPr>
            <a:r>
              <a:rPr lang="en-US" b="0" dirty="0">
                <a:solidFill>
                  <a:srgbClr val="000000"/>
                </a:solidFill>
                <a:latin typeface="Georgia"/>
              </a:rPr>
              <a:t>Find opportunities to engage in policy matters in the district—including building relationships with district staff—to serve as trustworthy resource on your issue</a:t>
            </a:r>
          </a:p>
        </p:txBody>
      </p:sp>
      <p:sp>
        <p:nvSpPr>
          <p:cNvPr id="28" name="TextBox 27">
            <a:extLst>
              <a:ext uri="{FF2B5EF4-FFF2-40B4-BE49-F238E27FC236}">
                <a16:creationId xmlns:a16="http://schemas.microsoft.com/office/drawing/2014/main" id="{E9E18C9E-D32C-AD4C-AED4-66F85B7D0E45}"/>
              </a:ext>
            </a:extLst>
          </p:cNvPr>
          <p:cNvSpPr txBox="1">
            <a:spLocks noChangeArrowheads="1"/>
          </p:cNvSpPr>
          <p:nvPr/>
        </p:nvSpPr>
        <p:spPr bwMode="auto">
          <a:xfrm>
            <a:off x="2068414" y="1382522"/>
            <a:ext cx="8150797" cy="430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Georgia" charset="0"/>
                <a:ea typeface="MS PGothic" charset="-128"/>
              </a:defRPr>
            </a:lvl1pPr>
            <a:lvl2pPr marL="742950" indent="-285750">
              <a:lnSpc>
                <a:spcPct val="90000"/>
              </a:lnSpc>
              <a:spcBef>
                <a:spcPts val="500"/>
              </a:spcBef>
              <a:buFont typeface="Arial" charset="0"/>
              <a:buChar char="•"/>
              <a:defRPr sz="2400">
                <a:solidFill>
                  <a:schemeClr val="tx1"/>
                </a:solidFill>
                <a:latin typeface="Georgia" charset="0"/>
                <a:ea typeface="MS PGothic" charset="-128"/>
              </a:defRPr>
            </a:lvl2pPr>
            <a:lvl3pPr marL="1143000" indent="-228600">
              <a:lnSpc>
                <a:spcPct val="90000"/>
              </a:lnSpc>
              <a:spcBef>
                <a:spcPts val="500"/>
              </a:spcBef>
              <a:buFont typeface="Arial" charset="0"/>
              <a:buChar char="•"/>
              <a:defRPr sz="2000">
                <a:solidFill>
                  <a:schemeClr val="tx1"/>
                </a:solidFill>
                <a:latin typeface="Georgia" charset="0"/>
                <a:ea typeface="MS PGothic" charset="-128"/>
              </a:defRPr>
            </a:lvl3pPr>
            <a:lvl4pPr marL="1600200" indent="-228600">
              <a:lnSpc>
                <a:spcPct val="90000"/>
              </a:lnSpc>
              <a:spcBef>
                <a:spcPts val="500"/>
              </a:spcBef>
              <a:buFont typeface="Arial" charset="0"/>
              <a:buChar char="•"/>
              <a:defRPr>
                <a:solidFill>
                  <a:schemeClr val="tx1"/>
                </a:solidFill>
                <a:latin typeface="Georgia" charset="0"/>
                <a:ea typeface="MS PGothic" charset="-128"/>
              </a:defRPr>
            </a:lvl4pPr>
            <a:lvl5pPr marL="2057400" indent="-228600">
              <a:lnSpc>
                <a:spcPct val="90000"/>
              </a:lnSpc>
              <a:spcBef>
                <a:spcPts val="500"/>
              </a:spcBef>
              <a:buFont typeface="Arial" charset="0"/>
              <a:buChar char="•"/>
              <a:defRPr>
                <a:solidFill>
                  <a:schemeClr val="tx1"/>
                </a:solidFill>
                <a:latin typeface="Georgia" charset="0"/>
                <a:ea typeface="MS PGothic"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MS PGothic" charset="-128"/>
              </a:defRPr>
            </a:lvl9pPr>
          </a:lstStyle>
          <a:p>
            <a:pPr marL="0" lvl="1" indent="0" algn="ctr" defTabSz="457200">
              <a:lnSpc>
                <a:spcPct val="100000"/>
              </a:lnSpc>
              <a:spcBef>
                <a:spcPts val="0"/>
              </a:spcBef>
              <a:spcAft>
                <a:spcPts val="400"/>
              </a:spcAft>
              <a:buNone/>
              <a:defRPr/>
            </a:pPr>
            <a:r>
              <a:rPr lang="en-US" altLang="en-US" sz="1100" dirty="0">
                <a:solidFill>
                  <a:srgbClr val="000000"/>
                </a:solidFill>
                <a:latin typeface="Georgia"/>
                <a:cs typeface="Georgia"/>
              </a:rPr>
              <a:t>Advocates can become trusted resources for lawmakers and their staff by following up and keeping in touch with them after face-to-face meetings. </a:t>
            </a:r>
          </a:p>
        </p:txBody>
      </p:sp>
      <p:pic>
        <p:nvPicPr>
          <p:cNvPr id="29" name="Picture 6" descr="https://d30y9cdsu7xlg0.cloudfront.net/png/12462-200.png"/>
          <p:cNvPicPr>
            <a:picLocks noChangeAspect="1" noChangeArrowheads="1"/>
          </p:cNvPicPr>
          <p:nvPr/>
        </p:nvPicPr>
        <p:blipFill>
          <a:blip r:embed="rId2"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226854" y="2228859"/>
            <a:ext cx="685800" cy="685800"/>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3" descr="https://d30y9cdsu7xlg0.cloudfront.net/png/676597-200.png"/>
          <p:cNvPicPr>
            <a:picLocks noChangeAspect="1" noChangeArrowheads="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249714" y="3620493"/>
            <a:ext cx="640080" cy="640080"/>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p:cNvPicPr>
            <a:picLocks noChangeAspect="1"/>
          </p:cNvPicPr>
          <p:nvPr/>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217593" y="5002866"/>
            <a:ext cx="704325" cy="704325"/>
          </a:xfrm>
          <a:prstGeom prst="rect">
            <a:avLst/>
          </a:prstGeom>
        </p:spPr>
      </p:pic>
      <p:grpSp>
        <p:nvGrpSpPr>
          <p:cNvPr id="16" name="Group 15">
            <a:extLst>
              <a:ext uri="{FF2B5EF4-FFF2-40B4-BE49-F238E27FC236}">
                <a16:creationId xmlns:a16="http://schemas.microsoft.com/office/drawing/2014/main" id="{53F74A06-BA79-4CF0-93D0-E13B1F8395A2}"/>
              </a:ext>
            </a:extLst>
          </p:cNvPr>
          <p:cNvGrpSpPr/>
          <p:nvPr/>
        </p:nvGrpSpPr>
        <p:grpSpPr>
          <a:xfrm>
            <a:off x="0" y="53097"/>
            <a:ext cx="12192000" cy="786177"/>
            <a:chOff x="0" y="83316"/>
            <a:chExt cx="12192000" cy="786177"/>
          </a:xfrm>
        </p:grpSpPr>
        <p:grpSp>
          <p:nvGrpSpPr>
            <p:cNvPr id="17" name="Group 16">
              <a:extLst>
                <a:ext uri="{FF2B5EF4-FFF2-40B4-BE49-F238E27FC236}">
                  <a16:creationId xmlns:a16="http://schemas.microsoft.com/office/drawing/2014/main" id="{467D3AA6-A180-41AE-B0A8-D932BBD7241D}"/>
                </a:ext>
              </a:extLst>
            </p:cNvPr>
            <p:cNvGrpSpPr/>
            <p:nvPr/>
          </p:nvGrpSpPr>
          <p:grpSpPr>
            <a:xfrm>
              <a:off x="0" y="83316"/>
              <a:ext cx="12192000" cy="786177"/>
              <a:chOff x="0" y="15594"/>
              <a:chExt cx="12192000" cy="786177"/>
            </a:xfrm>
          </p:grpSpPr>
          <p:sp>
            <p:nvSpPr>
              <p:cNvPr id="19" name="Rectangle 18">
                <a:extLst>
                  <a:ext uri="{FF2B5EF4-FFF2-40B4-BE49-F238E27FC236}">
                    <a16:creationId xmlns:a16="http://schemas.microsoft.com/office/drawing/2014/main" id="{A3CEB510-4955-47CA-8CDC-E96459A004AF}"/>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451F4567-3402-458C-9344-A4D536E0A4B1}"/>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21" name="Picture 16">
                <a:extLst>
                  <a:ext uri="{FF2B5EF4-FFF2-40B4-BE49-F238E27FC236}">
                    <a16:creationId xmlns:a16="http://schemas.microsoft.com/office/drawing/2014/main" id="{7434E99E-736D-4025-A32A-A7A73259E26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 name="TextBox 12">
              <a:extLst>
                <a:ext uri="{FF2B5EF4-FFF2-40B4-BE49-F238E27FC236}">
                  <a16:creationId xmlns:a16="http://schemas.microsoft.com/office/drawing/2014/main" id="{31DFFD92-798C-407D-AE43-FDC70236A775}"/>
                </a:ext>
              </a:extLst>
            </p:cNvPr>
            <p:cNvSpPr txBox="1">
              <a:spLocks noChangeArrowheads="1"/>
            </p:cNvSpPr>
            <p:nvPr/>
          </p:nvSpPr>
          <p:spPr bwMode="auto">
            <a:xfrm>
              <a:off x="8388379" y="192351"/>
              <a:ext cx="226215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MEETING WITH ELECTED OFFICIALS</a:t>
              </a:r>
            </a:p>
          </p:txBody>
        </p:sp>
      </p:grpSp>
    </p:spTree>
    <p:extLst>
      <p:ext uri="{BB962C8B-B14F-4D97-AF65-F5344CB8AC3E}">
        <p14:creationId xmlns:p14="http://schemas.microsoft.com/office/powerpoint/2010/main" val="11367779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a:stCxn id="13" idx="0"/>
          </p:cNvCxnSpPr>
          <p:nvPr/>
        </p:nvCxnSpPr>
        <p:spPr>
          <a:xfrm flipV="1">
            <a:off x="1256890" y="1785513"/>
            <a:ext cx="0" cy="1843798"/>
          </a:xfrm>
          <a:prstGeom prst="straightConnector1">
            <a:avLst/>
          </a:prstGeom>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511826" y="959003"/>
            <a:ext cx="11263973" cy="1115568"/>
          </a:xfrm>
        </p:spPr>
        <p:txBody>
          <a:bodyPr/>
          <a:lstStyle/>
          <a:p>
            <a:r>
              <a:rPr lang="en-US" dirty="0">
                <a:latin typeface="+mj-lt"/>
              </a:rPr>
              <a:t>Roadmap</a:t>
            </a:r>
          </a:p>
        </p:txBody>
      </p:sp>
      <p:grpSp>
        <p:nvGrpSpPr>
          <p:cNvPr id="11" name="Group 10">
            <a:extLst>
              <a:ext uri="{FF2B5EF4-FFF2-40B4-BE49-F238E27FC236}">
                <a16:creationId xmlns:a16="http://schemas.microsoft.com/office/drawing/2014/main" id="{E14095DC-4791-498F-822C-C47AE834E36F}"/>
              </a:ext>
            </a:extLst>
          </p:cNvPr>
          <p:cNvGrpSpPr/>
          <p:nvPr/>
        </p:nvGrpSpPr>
        <p:grpSpPr>
          <a:xfrm>
            <a:off x="0" y="31775"/>
            <a:ext cx="12192000" cy="786177"/>
            <a:chOff x="0" y="15594"/>
            <a:chExt cx="12192000" cy="786177"/>
          </a:xfrm>
        </p:grpSpPr>
        <p:sp>
          <p:nvSpPr>
            <p:cNvPr id="12" name="Rectangle 11">
              <a:extLst>
                <a:ext uri="{FF2B5EF4-FFF2-40B4-BE49-F238E27FC236}">
                  <a16:creationId xmlns:a16="http://schemas.microsoft.com/office/drawing/2014/main" id="{4AF62A28-010A-42E4-9977-20CD21B9DBF7}"/>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648808F-2F5D-47F7-A012-12429C16EBF8}"/>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5" name="Picture 16">
              <a:extLst>
                <a:ext uri="{FF2B5EF4-FFF2-40B4-BE49-F238E27FC236}">
                  <a16:creationId xmlns:a16="http://schemas.microsoft.com/office/drawing/2014/main" id="{23F2F733-A36B-4DBF-BE05-7A80B66CA5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a:extLst>
              <a:ext uri="{FF2B5EF4-FFF2-40B4-BE49-F238E27FC236}">
                <a16:creationId xmlns:a16="http://schemas.microsoft.com/office/drawing/2014/main" id="{320C0213-CB25-413A-9644-F4254B76F9D1}"/>
              </a:ext>
            </a:extLst>
          </p:cNvPr>
          <p:cNvGrpSpPr/>
          <p:nvPr/>
        </p:nvGrpSpPr>
        <p:grpSpPr>
          <a:xfrm>
            <a:off x="1166130" y="1680147"/>
            <a:ext cx="188632" cy="4563279"/>
            <a:chOff x="1521642" y="1670371"/>
            <a:chExt cx="188632" cy="4563279"/>
          </a:xfrm>
          <a:solidFill>
            <a:schemeClr val="bg2"/>
          </a:solidFill>
        </p:grpSpPr>
        <p:cxnSp>
          <p:nvCxnSpPr>
            <p:cNvPr id="29" name="Straight Arrow Connector 28">
              <a:extLst>
                <a:ext uri="{FF2B5EF4-FFF2-40B4-BE49-F238E27FC236}">
                  <a16:creationId xmlns:a16="http://schemas.microsoft.com/office/drawing/2014/main" id="{5FC5D247-AD92-46F4-AF64-06842EDBAB5E}"/>
                </a:ext>
              </a:extLst>
            </p:cNvPr>
            <p:cNvCxnSpPr>
              <a:cxnSpLocks/>
            </p:cNvCxnSpPr>
            <p:nvPr/>
          </p:nvCxnSpPr>
          <p:spPr>
            <a:xfrm flipV="1">
              <a:off x="1608486" y="3797185"/>
              <a:ext cx="7434" cy="2417308"/>
            </a:xfrm>
            <a:prstGeom prst="straightConnector1">
              <a:avLst/>
            </a:prstGeom>
            <a:grpFill/>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5AA26C76-BC26-4522-9F2A-F7F5B438AAAA}"/>
                </a:ext>
              </a:extLst>
            </p:cNvPr>
            <p:cNvGrpSpPr/>
            <p:nvPr/>
          </p:nvGrpSpPr>
          <p:grpSpPr>
            <a:xfrm>
              <a:off x="1521642" y="1670371"/>
              <a:ext cx="188632" cy="4563279"/>
              <a:chOff x="922267" y="1695453"/>
              <a:chExt cx="188632" cy="4563279"/>
            </a:xfrm>
            <a:grpFill/>
          </p:grpSpPr>
          <p:grpSp>
            <p:nvGrpSpPr>
              <p:cNvPr id="19" name="Group 18">
                <a:extLst>
                  <a:ext uri="{FF2B5EF4-FFF2-40B4-BE49-F238E27FC236}">
                    <a16:creationId xmlns:a16="http://schemas.microsoft.com/office/drawing/2014/main" id="{6B98CD3F-863A-4406-992A-2A9FFF419ADF}"/>
                  </a:ext>
                </a:extLst>
              </p:cNvPr>
              <p:cNvGrpSpPr/>
              <p:nvPr/>
            </p:nvGrpSpPr>
            <p:grpSpPr>
              <a:xfrm>
                <a:off x="922267" y="1695453"/>
                <a:ext cx="181321" cy="4563279"/>
                <a:chOff x="922267" y="1695453"/>
                <a:chExt cx="181321" cy="4563279"/>
              </a:xfrm>
              <a:grpFill/>
            </p:grpSpPr>
            <p:grpSp>
              <p:nvGrpSpPr>
                <p:cNvPr id="16" name="Group 15">
                  <a:extLst>
                    <a:ext uri="{FF2B5EF4-FFF2-40B4-BE49-F238E27FC236}">
                      <a16:creationId xmlns:a16="http://schemas.microsoft.com/office/drawing/2014/main" id="{334A079A-1E89-4A87-8940-5D697F351AC6}"/>
                    </a:ext>
                  </a:extLst>
                </p:cNvPr>
                <p:cNvGrpSpPr/>
                <p:nvPr/>
              </p:nvGrpSpPr>
              <p:grpSpPr>
                <a:xfrm>
                  <a:off x="922466" y="1695453"/>
                  <a:ext cx="181122" cy="2132044"/>
                  <a:chOff x="2178982" y="1753154"/>
                  <a:chExt cx="181122" cy="2132044"/>
                </a:xfrm>
                <a:grpFill/>
              </p:grpSpPr>
              <p:grpSp>
                <p:nvGrpSpPr>
                  <p:cNvPr id="6" name="Group 5">
                    <a:extLst>
                      <a:ext uri="{FF2B5EF4-FFF2-40B4-BE49-F238E27FC236}">
                        <a16:creationId xmlns:a16="http://schemas.microsoft.com/office/drawing/2014/main" id="{6779DFB7-884A-4AA2-83AC-4B69CFC6F10F}"/>
                      </a:ext>
                    </a:extLst>
                  </p:cNvPr>
                  <p:cNvGrpSpPr/>
                  <p:nvPr/>
                </p:nvGrpSpPr>
                <p:grpSpPr>
                  <a:xfrm>
                    <a:off x="2178982" y="2727736"/>
                    <a:ext cx="181122" cy="670171"/>
                    <a:chOff x="2465536" y="2890377"/>
                    <a:chExt cx="181122" cy="670171"/>
                  </a:xfrm>
                  <a:grpFill/>
                </p:grpSpPr>
                <p:sp>
                  <p:nvSpPr>
                    <p:cNvPr id="7" name="Oval 6"/>
                    <p:cNvSpPr>
                      <a:spLocks noChangeAspect="1"/>
                    </p:cNvSpPr>
                    <p:nvPr/>
                  </p:nvSpPr>
                  <p:spPr>
                    <a:xfrm>
                      <a:off x="2465536" y="2890377"/>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8" name="Oval 7"/>
                    <p:cNvSpPr>
                      <a:spLocks noChangeAspect="1"/>
                    </p:cNvSpPr>
                    <p:nvPr/>
                  </p:nvSpPr>
                  <p:spPr>
                    <a:xfrm>
                      <a:off x="2465536" y="3377668"/>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nvGrpSpPr>
                  <p:cNvPr id="3" name="Group 2">
                    <a:extLst>
                      <a:ext uri="{FF2B5EF4-FFF2-40B4-BE49-F238E27FC236}">
                        <a16:creationId xmlns:a16="http://schemas.microsoft.com/office/drawing/2014/main" id="{B5BD6781-A523-45DA-93C2-7EAB50767823}"/>
                      </a:ext>
                    </a:extLst>
                  </p:cNvPr>
                  <p:cNvGrpSpPr/>
                  <p:nvPr/>
                </p:nvGrpSpPr>
                <p:grpSpPr>
                  <a:xfrm>
                    <a:off x="2178982" y="1753154"/>
                    <a:ext cx="181122" cy="2132044"/>
                    <a:chOff x="2465536" y="1915795"/>
                    <a:chExt cx="181122" cy="2132044"/>
                  </a:xfrm>
                  <a:grpFill/>
                </p:grpSpPr>
                <p:sp>
                  <p:nvSpPr>
                    <p:cNvPr id="5" name="Oval 4"/>
                    <p:cNvSpPr>
                      <a:spLocks noChangeAspect="1"/>
                    </p:cNvSpPr>
                    <p:nvPr/>
                  </p:nvSpPr>
                  <p:spPr>
                    <a:xfrm>
                      <a:off x="2465536" y="2403086"/>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9" name="Oval 8"/>
                    <p:cNvSpPr>
                      <a:spLocks noChangeAspect="1"/>
                    </p:cNvSpPr>
                    <p:nvPr/>
                  </p:nvSpPr>
                  <p:spPr>
                    <a:xfrm>
                      <a:off x="2465536" y="191579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13" name="Oval 12"/>
                    <p:cNvSpPr>
                      <a:spLocks noChangeAspect="1"/>
                    </p:cNvSpPr>
                    <p:nvPr/>
                  </p:nvSpPr>
                  <p:spPr>
                    <a:xfrm>
                      <a:off x="2465536" y="3864959"/>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22" name="Oval 21">
                  <a:extLst>
                    <a:ext uri="{FF2B5EF4-FFF2-40B4-BE49-F238E27FC236}">
                      <a16:creationId xmlns:a16="http://schemas.microsoft.com/office/drawing/2014/main" id="{B75B1F4C-71E2-4A96-8B6D-0C574AB37B49}"/>
                    </a:ext>
                  </a:extLst>
                </p:cNvPr>
                <p:cNvSpPr>
                  <a:spLocks noChangeAspect="1"/>
                </p:cNvSpPr>
                <p:nvPr/>
              </p:nvSpPr>
              <p:spPr>
                <a:xfrm>
                  <a:off x="922267" y="41346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6" name="Oval 25">
                  <a:extLst>
                    <a:ext uri="{FF2B5EF4-FFF2-40B4-BE49-F238E27FC236}">
                      <a16:creationId xmlns:a16="http://schemas.microsoft.com/office/drawing/2014/main" id="{85955EBF-A79D-41E2-8C33-8B00C00897DC}"/>
                    </a:ext>
                  </a:extLst>
                </p:cNvPr>
                <p:cNvSpPr>
                  <a:spLocks noChangeAspect="1"/>
                </p:cNvSpPr>
                <p:nvPr/>
              </p:nvSpPr>
              <p:spPr>
                <a:xfrm>
                  <a:off x="922343" y="60758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7" name="Oval 26">
                  <a:extLst>
                    <a:ext uri="{FF2B5EF4-FFF2-40B4-BE49-F238E27FC236}">
                      <a16:creationId xmlns:a16="http://schemas.microsoft.com/office/drawing/2014/main" id="{F81356B2-4606-4ABA-B145-CC867801BDC9}"/>
                    </a:ext>
                  </a:extLst>
                </p:cNvPr>
                <p:cNvSpPr>
                  <a:spLocks noChangeAspect="1"/>
                </p:cNvSpPr>
                <p:nvPr/>
              </p:nvSpPr>
              <p:spPr>
                <a:xfrm>
                  <a:off x="922466" y="5106490"/>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sp>
            <p:nvSpPr>
              <p:cNvPr id="25" name="Oval 24">
                <a:extLst>
                  <a:ext uri="{FF2B5EF4-FFF2-40B4-BE49-F238E27FC236}">
                    <a16:creationId xmlns:a16="http://schemas.microsoft.com/office/drawing/2014/main" id="{DFC18CE1-E0B6-40E6-916E-1B88B31AAEB7}"/>
                  </a:ext>
                </a:extLst>
              </p:cNvPr>
              <p:cNvSpPr>
                <a:spLocks noChangeAspect="1"/>
              </p:cNvSpPr>
              <p:nvPr/>
            </p:nvSpPr>
            <p:spPr>
              <a:xfrm>
                <a:off x="929777" y="462107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8" name="Oval 27">
                <a:extLst>
                  <a:ext uri="{FF2B5EF4-FFF2-40B4-BE49-F238E27FC236}">
                    <a16:creationId xmlns:a16="http://schemas.microsoft.com/office/drawing/2014/main" id="{D1963A7C-1EE6-464D-898E-C9E36AD87D24}"/>
                  </a:ext>
                </a:extLst>
              </p:cNvPr>
              <p:cNvSpPr>
                <a:spLocks noChangeAspect="1"/>
              </p:cNvSpPr>
              <p:nvPr/>
            </p:nvSpPr>
            <p:spPr>
              <a:xfrm>
                <a:off x="929777" y="559652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34" name="Rectangle 33">
            <a:extLst>
              <a:ext uri="{FF2B5EF4-FFF2-40B4-BE49-F238E27FC236}">
                <a16:creationId xmlns:a16="http://schemas.microsoft.com/office/drawing/2014/main" id="{4161FA21-9D96-45F8-AAE3-5C008175431C}"/>
              </a:ext>
            </a:extLst>
          </p:cNvPr>
          <p:cNvSpPr/>
          <p:nvPr/>
        </p:nvSpPr>
        <p:spPr>
          <a:xfrm>
            <a:off x="1438012" y="1614146"/>
            <a:ext cx="216758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Advocacy Overview</a:t>
            </a:r>
          </a:p>
        </p:txBody>
      </p:sp>
      <p:sp>
        <p:nvSpPr>
          <p:cNvPr id="35" name="Rectangle 34">
            <a:extLst>
              <a:ext uri="{FF2B5EF4-FFF2-40B4-BE49-F238E27FC236}">
                <a16:creationId xmlns:a16="http://schemas.microsoft.com/office/drawing/2014/main" id="{9A5D405B-70F9-48C1-B004-BD1B6A15D671}"/>
              </a:ext>
            </a:extLst>
          </p:cNvPr>
          <p:cNvSpPr/>
          <p:nvPr/>
        </p:nvSpPr>
        <p:spPr>
          <a:xfrm>
            <a:off x="1438011" y="2074212"/>
            <a:ext cx="292580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Legislation and Regulation</a:t>
            </a:r>
          </a:p>
        </p:txBody>
      </p:sp>
      <p:sp>
        <p:nvSpPr>
          <p:cNvPr id="36" name="Rectangle 35">
            <a:extLst>
              <a:ext uri="{FF2B5EF4-FFF2-40B4-BE49-F238E27FC236}">
                <a16:creationId xmlns:a16="http://schemas.microsoft.com/office/drawing/2014/main" id="{3FD4C386-91FF-43E6-9B73-F8113EBA7DCA}"/>
              </a:ext>
            </a:extLst>
          </p:cNvPr>
          <p:cNvSpPr/>
          <p:nvPr/>
        </p:nvSpPr>
        <p:spPr>
          <a:xfrm>
            <a:off x="1438010" y="2565995"/>
            <a:ext cx="251863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Social Media Advocacy</a:t>
            </a:r>
          </a:p>
        </p:txBody>
      </p:sp>
      <p:sp>
        <p:nvSpPr>
          <p:cNvPr id="37" name="Rectangle 36">
            <a:extLst>
              <a:ext uri="{FF2B5EF4-FFF2-40B4-BE49-F238E27FC236}">
                <a16:creationId xmlns:a16="http://schemas.microsoft.com/office/drawing/2014/main" id="{72687200-51B6-4D9E-A66C-081FCC838163}"/>
              </a:ext>
            </a:extLst>
          </p:cNvPr>
          <p:cNvSpPr/>
          <p:nvPr/>
        </p:nvSpPr>
        <p:spPr>
          <a:xfrm>
            <a:off x="1415769" y="5967320"/>
            <a:ext cx="2109873"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Contract Lobbyists</a:t>
            </a:r>
          </a:p>
        </p:txBody>
      </p:sp>
      <p:sp>
        <p:nvSpPr>
          <p:cNvPr id="38" name="Rectangle 37">
            <a:extLst>
              <a:ext uri="{FF2B5EF4-FFF2-40B4-BE49-F238E27FC236}">
                <a16:creationId xmlns:a16="http://schemas.microsoft.com/office/drawing/2014/main" id="{B62252EA-7D57-44B5-B730-7572B3120BB3}"/>
              </a:ext>
            </a:extLst>
          </p:cNvPr>
          <p:cNvSpPr/>
          <p:nvPr/>
        </p:nvSpPr>
        <p:spPr>
          <a:xfrm>
            <a:off x="1397920" y="3040167"/>
            <a:ext cx="324640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Meeting with Elected Officials</a:t>
            </a:r>
          </a:p>
        </p:txBody>
      </p:sp>
      <p:sp>
        <p:nvSpPr>
          <p:cNvPr id="39" name="Rectangle 38">
            <a:extLst>
              <a:ext uri="{FF2B5EF4-FFF2-40B4-BE49-F238E27FC236}">
                <a16:creationId xmlns:a16="http://schemas.microsoft.com/office/drawing/2014/main" id="{A2FBDBF2-45AF-42D9-B606-076DAD85272F}"/>
              </a:ext>
            </a:extLst>
          </p:cNvPr>
          <p:cNvSpPr/>
          <p:nvPr/>
        </p:nvSpPr>
        <p:spPr>
          <a:xfrm>
            <a:off x="1373984" y="3514339"/>
            <a:ext cx="121539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Coalitions</a:t>
            </a:r>
          </a:p>
        </p:txBody>
      </p:sp>
      <p:sp>
        <p:nvSpPr>
          <p:cNvPr id="40" name="Rectangle 39">
            <a:extLst>
              <a:ext uri="{FF2B5EF4-FFF2-40B4-BE49-F238E27FC236}">
                <a16:creationId xmlns:a16="http://schemas.microsoft.com/office/drawing/2014/main" id="{495F160F-C350-4E75-898D-EA043630CD24}"/>
              </a:ext>
            </a:extLst>
          </p:cNvPr>
          <p:cNvSpPr/>
          <p:nvPr/>
        </p:nvSpPr>
        <p:spPr>
          <a:xfrm>
            <a:off x="1373984" y="4529281"/>
            <a:ext cx="151676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Action Alerts</a:t>
            </a:r>
          </a:p>
        </p:txBody>
      </p:sp>
      <p:sp>
        <p:nvSpPr>
          <p:cNvPr id="41" name="Rectangle 40">
            <a:extLst>
              <a:ext uri="{FF2B5EF4-FFF2-40B4-BE49-F238E27FC236}">
                <a16:creationId xmlns:a16="http://schemas.microsoft.com/office/drawing/2014/main" id="{68901AB9-26F6-4125-ACF8-52B23775E4FF}"/>
              </a:ext>
            </a:extLst>
          </p:cNvPr>
          <p:cNvSpPr/>
          <p:nvPr/>
        </p:nvSpPr>
        <p:spPr>
          <a:xfrm>
            <a:off x="1397920" y="5021735"/>
            <a:ext cx="199125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Giving Testimony</a:t>
            </a:r>
          </a:p>
        </p:txBody>
      </p:sp>
      <p:sp>
        <p:nvSpPr>
          <p:cNvPr id="42" name="Rectangle 41">
            <a:extLst>
              <a:ext uri="{FF2B5EF4-FFF2-40B4-BE49-F238E27FC236}">
                <a16:creationId xmlns:a16="http://schemas.microsoft.com/office/drawing/2014/main" id="{480BD5CE-BC10-47A1-80D8-8D939ECE5C45}"/>
              </a:ext>
            </a:extLst>
          </p:cNvPr>
          <p:cNvSpPr/>
          <p:nvPr/>
        </p:nvSpPr>
        <p:spPr>
          <a:xfrm>
            <a:off x="1415769" y="5487993"/>
            <a:ext cx="349486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Government Affairs Committees</a:t>
            </a:r>
          </a:p>
        </p:txBody>
      </p:sp>
      <p:sp>
        <p:nvSpPr>
          <p:cNvPr id="43" name="Rectangle 42">
            <a:extLst>
              <a:ext uri="{FF2B5EF4-FFF2-40B4-BE49-F238E27FC236}">
                <a16:creationId xmlns:a16="http://schemas.microsoft.com/office/drawing/2014/main" id="{EFB49202-813D-4520-9104-CF64A5330887}"/>
              </a:ext>
            </a:extLst>
          </p:cNvPr>
          <p:cNvSpPr/>
          <p:nvPr/>
        </p:nvSpPr>
        <p:spPr>
          <a:xfrm>
            <a:off x="1397920" y="4026120"/>
            <a:ext cx="151996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Course Visits</a:t>
            </a:r>
          </a:p>
        </p:txBody>
      </p:sp>
      <p:sp>
        <p:nvSpPr>
          <p:cNvPr id="44" name="Oval 43">
            <a:extLst>
              <a:ext uri="{FF2B5EF4-FFF2-40B4-BE49-F238E27FC236}">
                <a16:creationId xmlns:a16="http://schemas.microsoft.com/office/drawing/2014/main" id="{B0A18354-C21A-4F32-BF2C-92547E1519A9}"/>
              </a:ext>
            </a:extLst>
          </p:cNvPr>
          <p:cNvSpPr>
            <a:spLocks noChangeAspect="1"/>
          </p:cNvSpPr>
          <p:nvPr/>
        </p:nvSpPr>
        <p:spPr>
          <a:xfrm>
            <a:off x="1162413" y="3633928"/>
            <a:ext cx="181122" cy="182880"/>
          </a:xfrm>
          <a:prstGeom prst="ellipse">
            <a:avLst/>
          </a:prstGeom>
          <a:solidFill>
            <a:srgbClr val="005D38"/>
          </a:solidFill>
          <a:ln w="25400">
            <a:solidFill>
              <a:srgbClr val="005D3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Tree>
    <p:extLst>
      <p:ext uri="{BB962C8B-B14F-4D97-AF65-F5344CB8AC3E}">
        <p14:creationId xmlns:p14="http://schemas.microsoft.com/office/powerpoint/2010/main" val="29988142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7323918" y="2769513"/>
            <a:ext cx="2529803" cy="2163312"/>
          </a:xfrm>
          <a:prstGeom prst="rect">
            <a:avLst/>
          </a:prstGeom>
        </p:spPr>
      </p:pic>
      <p:sp>
        <p:nvSpPr>
          <p:cNvPr id="3" name="TextBox 3"/>
          <p:cNvSpPr txBox="1"/>
          <p:nvPr/>
        </p:nvSpPr>
        <p:spPr>
          <a:xfrm>
            <a:off x="1219200" y="1668445"/>
            <a:ext cx="10142079" cy="746166"/>
          </a:xfrm>
          <a:prstGeom prst="rect">
            <a:avLst/>
          </a:prstGeom>
        </p:spPr>
        <p:txBody>
          <a:bodyPr wrap="square" lIns="0" tIns="0" rIns="0" bIns="0" rtlCol="0" anchor="t">
            <a:spAutoFit/>
          </a:bodyPr>
          <a:lstStyle/>
          <a:p>
            <a:pPr algn="ctr">
              <a:lnSpc>
                <a:spcPts val="1960"/>
              </a:lnSpc>
              <a:spcBef>
                <a:spcPct val="0"/>
              </a:spcBef>
            </a:pPr>
            <a:r>
              <a:rPr lang="en-US" sz="1400" dirty="0">
                <a:solidFill>
                  <a:srgbClr val="000000"/>
                </a:solidFill>
                <a:latin typeface="+mj-lt"/>
              </a:rPr>
              <a:t>Coalitions are usually organized to handle a particular issue, most often the subject of a proposed law or regulation. If there are other groups that share your position on an issue, a coalition can be formed. Coalitions can be very influential with lawmakers—they show that there is widespread interest in an issue.</a:t>
            </a:r>
          </a:p>
        </p:txBody>
      </p:sp>
      <p:grpSp>
        <p:nvGrpSpPr>
          <p:cNvPr id="4" name="Group 4"/>
          <p:cNvGrpSpPr/>
          <p:nvPr/>
        </p:nvGrpSpPr>
        <p:grpSpPr>
          <a:xfrm>
            <a:off x="1506538" y="1132384"/>
            <a:ext cx="4088900" cy="5486400"/>
            <a:chOff x="0" y="0"/>
            <a:chExt cx="8177800" cy="10972800"/>
          </a:xfrm>
        </p:grpSpPr>
        <p:pic>
          <p:nvPicPr>
            <p:cNvPr id="5" name="Picture 5"/>
            <p:cNvPicPr>
              <a:picLocks noChangeAspect="1"/>
            </p:cNvPicPr>
            <p:nvPr/>
          </p:nvPicPr>
          <p:blipFill>
            <a:blip r:embed="rId3"/>
            <a:srcRect/>
            <a:stretch>
              <a:fillRect/>
            </a:stretch>
          </p:blipFill>
          <p:spPr>
            <a:xfrm>
              <a:off x="0" y="2795000"/>
              <a:ext cx="8177800" cy="8177800"/>
            </a:xfrm>
            <a:prstGeom prst="rect">
              <a:avLst/>
            </a:prstGeom>
          </p:spPr>
        </p:pic>
        <p:pic>
          <p:nvPicPr>
            <p:cNvPr id="6" name="Picture 6"/>
            <p:cNvPicPr>
              <a:picLocks noChangeAspect="1"/>
            </p:cNvPicPr>
            <p:nvPr/>
          </p:nvPicPr>
          <p:blipFill>
            <a:blip r:embed="rId4"/>
            <a:srcRect/>
            <a:stretch>
              <a:fillRect/>
            </a:stretch>
          </p:blipFill>
          <p:spPr>
            <a:xfrm>
              <a:off x="0" y="1348669"/>
              <a:ext cx="8177800" cy="8177800"/>
            </a:xfrm>
            <a:prstGeom prst="rect">
              <a:avLst/>
            </a:prstGeom>
          </p:spPr>
        </p:pic>
        <p:pic>
          <p:nvPicPr>
            <p:cNvPr id="7" name="Picture 7"/>
            <p:cNvPicPr>
              <a:picLocks noChangeAspect="1"/>
            </p:cNvPicPr>
            <p:nvPr/>
          </p:nvPicPr>
          <p:blipFill>
            <a:blip r:embed="rId3"/>
            <a:srcRect/>
            <a:stretch>
              <a:fillRect/>
            </a:stretch>
          </p:blipFill>
          <p:spPr>
            <a:xfrm>
              <a:off x="0" y="0"/>
              <a:ext cx="8177800" cy="8177800"/>
            </a:xfrm>
            <a:prstGeom prst="rect">
              <a:avLst/>
            </a:prstGeom>
          </p:spPr>
        </p:pic>
      </p:grpSp>
      <p:sp>
        <p:nvSpPr>
          <p:cNvPr id="9" name="TextBox 9"/>
          <p:cNvSpPr txBox="1"/>
          <p:nvPr/>
        </p:nvSpPr>
        <p:spPr>
          <a:xfrm>
            <a:off x="2027152" y="5109240"/>
            <a:ext cx="3047671" cy="1053430"/>
          </a:xfrm>
          <a:prstGeom prst="rect">
            <a:avLst/>
          </a:prstGeom>
        </p:spPr>
        <p:txBody>
          <a:bodyPr lIns="0" tIns="0" rIns="0" bIns="0" rtlCol="0" anchor="t">
            <a:spAutoFit/>
          </a:bodyPr>
          <a:lstStyle/>
          <a:p>
            <a:pPr algn="ctr">
              <a:lnSpc>
                <a:spcPts val="2088"/>
              </a:lnSpc>
              <a:spcBef>
                <a:spcPct val="0"/>
              </a:spcBef>
            </a:pPr>
            <a:r>
              <a:rPr lang="en-US" sz="1491" b="1" dirty="0">
                <a:solidFill>
                  <a:srgbClr val="000000"/>
                </a:solidFill>
                <a:latin typeface="+mj-lt"/>
              </a:rPr>
              <a:t>Various individuals, organizations, and groups with a shared legislative/regulatory agenda</a:t>
            </a:r>
          </a:p>
        </p:txBody>
      </p:sp>
      <p:sp>
        <p:nvSpPr>
          <p:cNvPr id="10" name="TextBox 10"/>
          <p:cNvSpPr txBox="1"/>
          <p:nvPr/>
        </p:nvSpPr>
        <p:spPr>
          <a:xfrm>
            <a:off x="7064983" y="5109240"/>
            <a:ext cx="3047671" cy="784125"/>
          </a:xfrm>
          <a:prstGeom prst="rect">
            <a:avLst/>
          </a:prstGeom>
        </p:spPr>
        <p:txBody>
          <a:bodyPr lIns="0" tIns="0" rIns="0" bIns="0" rtlCol="0" anchor="t">
            <a:spAutoFit/>
          </a:bodyPr>
          <a:lstStyle/>
          <a:p>
            <a:pPr algn="ctr">
              <a:lnSpc>
                <a:spcPts val="2088"/>
              </a:lnSpc>
              <a:spcBef>
                <a:spcPct val="0"/>
              </a:spcBef>
            </a:pPr>
            <a:r>
              <a:rPr lang="en-US" sz="1491" b="1" dirty="0">
                <a:solidFill>
                  <a:srgbClr val="000000"/>
                </a:solidFill>
                <a:latin typeface="+mj-lt"/>
              </a:rPr>
              <a:t>Coalition formed to work towards common goals within the shared policy agenda.</a:t>
            </a:r>
          </a:p>
        </p:txBody>
      </p:sp>
      <p:grpSp>
        <p:nvGrpSpPr>
          <p:cNvPr id="11" name="Group 10">
            <a:extLst>
              <a:ext uri="{FF2B5EF4-FFF2-40B4-BE49-F238E27FC236}">
                <a16:creationId xmlns:a16="http://schemas.microsoft.com/office/drawing/2014/main" id="{590EA34F-6ABE-4111-8AE0-4C7481ADC8E7}"/>
              </a:ext>
            </a:extLst>
          </p:cNvPr>
          <p:cNvGrpSpPr/>
          <p:nvPr/>
        </p:nvGrpSpPr>
        <p:grpSpPr>
          <a:xfrm>
            <a:off x="0" y="69137"/>
            <a:ext cx="12192000" cy="786177"/>
            <a:chOff x="0" y="83316"/>
            <a:chExt cx="12192000" cy="786177"/>
          </a:xfrm>
        </p:grpSpPr>
        <p:grpSp>
          <p:nvGrpSpPr>
            <p:cNvPr id="12" name="Group 11">
              <a:extLst>
                <a:ext uri="{FF2B5EF4-FFF2-40B4-BE49-F238E27FC236}">
                  <a16:creationId xmlns:a16="http://schemas.microsoft.com/office/drawing/2014/main" id="{9D317786-F75B-495D-B913-67B323043AE9}"/>
                </a:ext>
              </a:extLst>
            </p:cNvPr>
            <p:cNvGrpSpPr/>
            <p:nvPr/>
          </p:nvGrpSpPr>
          <p:grpSpPr>
            <a:xfrm>
              <a:off x="0" y="83316"/>
              <a:ext cx="12192000" cy="786177"/>
              <a:chOff x="0" y="15594"/>
              <a:chExt cx="12192000" cy="786177"/>
            </a:xfrm>
          </p:grpSpPr>
          <p:sp>
            <p:nvSpPr>
              <p:cNvPr id="14" name="Rectangle 13">
                <a:extLst>
                  <a:ext uri="{FF2B5EF4-FFF2-40B4-BE49-F238E27FC236}">
                    <a16:creationId xmlns:a16="http://schemas.microsoft.com/office/drawing/2014/main" id="{3F461194-D5AB-4C76-90B0-E444CE551483}"/>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AFFC08C-95E2-496A-B79A-25BDDCAAC2FE}"/>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6" name="Picture 16">
                <a:extLst>
                  <a:ext uri="{FF2B5EF4-FFF2-40B4-BE49-F238E27FC236}">
                    <a16:creationId xmlns:a16="http://schemas.microsoft.com/office/drawing/2014/main" id="{10765596-F6FC-4A81-B5C0-924FDC97AE6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 name="TextBox 12">
              <a:extLst>
                <a:ext uri="{FF2B5EF4-FFF2-40B4-BE49-F238E27FC236}">
                  <a16:creationId xmlns:a16="http://schemas.microsoft.com/office/drawing/2014/main" id="{BEBE84C1-E6EB-4176-9B7C-DC34ADF11E2E}"/>
                </a:ext>
              </a:extLst>
            </p:cNvPr>
            <p:cNvSpPr txBox="1">
              <a:spLocks noChangeArrowheads="1"/>
            </p:cNvSpPr>
            <p:nvPr/>
          </p:nvSpPr>
          <p:spPr bwMode="auto">
            <a:xfrm>
              <a:off x="9758947" y="192351"/>
              <a:ext cx="89159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COALITIONS</a:t>
              </a:r>
            </a:p>
          </p:txBody>
        </p:sp>
      </p:grpSp>
      <p:sp>
        <p:nvSpPr>
          <p:cNvPr id="18" name="Rectangle 17">
            <a:extLst>
              <a:ext uri="{FF2B5EF4-FFF2-40B4-BE49-F238E27FC236}">
                <a16:creationId xmlns:a16="http://schemas.microsoft.com/office/drawing/2014/main" id="{C330A676-E734-4446-BC79-430F71ECFE2C}"/>
              </a:ext>
            </a:extLst>
          </p:cNvPr>
          <p:cNvSpPr/>
          <p:nvPr/>
        </p:nvSpPr>
        <p:spPr>
          <a:xfrm>
            <a:off x="1144681" y="929413"/>
            <a:ext cx="10291116" cy="707886"/>
          </a:xfrm>
          <a:prstGeom prst="rect">
            <a:avLst/>
          </a:prstGeom>
        </p:spPr>
        <p:txBody>
          <a:bodyPr wrap="square">
            <a:spAutoFit/>
          </a:bodyPr>
          <a:lstStyle/>
          <a:p>
            <a:pPr algn="ctr"/>
            <a:r>
              <a:rPr lang="en-US" altLang="en-US" sz="4000" b="1" dirty="0">
                <a:solidFill>
                  <a:srgbClr val="000000"/>
                </a:solidFill>
                <a:latin typeface="Georgia" charset="0"/>
                <a:ea typeface="ＭＳ Ｐゴシック" charset="-128"/>
                <a:cs typeface="MS PGothic" charset="-128"/>
              </a:rPr>
              <a:t>What are coalitions?</a:t>
            </a:r>
            <a:endParaRPr lang="en-US" sz="2800" dirty="0"/>
          </a:p>
        </p:txBody>
      </p:sp>
      <p:sp>
        <p:nvSpPr>
          <p:cNvPr id="19" name="Right Arrow 302">
            <a:extLst>
              <a:ext uri="{FF2B5EF4-FFF2-40B4-BE49-F238E27FC236}">
                <a16:creationId xmlns:a16="http://schemas.microsoft.com/office/drawing/2014/main" id="{89C582DC-86F3-4FF4-A658-31FA48493E44}"/>
              </a:ext>
            </a:extLst>
          </p:cNvPr>
          <p:cNvSpPr/>
          <p:nvPr/>
        </p:nvSpPr>
        <p:spPr>
          <a:xfrm>
            <a:off x="5598807" y="3555508"/>
            <a:ext cx="994385" cy="746166"/>
          </a:xfrm>
          <a:prstGeom prst="rightArrow">
            <a:avLst/>
          </a:prstGeom>
          <a:solidFill>
            <a:srgbClr val="7913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22539580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a:stCxn id="13" idx="0"/>
          </p:cNvCxnSpPr>
          <p:nvPr/>
        </p:nvCxnSpPr>
        <p:spPr>
          <a:xfrm flipV="1">
            <a:off x="1256890" y="1785513"/>
            <a:ext cx="0" cy="1843798"/>
          </a:xfrm>
          <a:prstGeom prst="straightConnector1">
            <a:avLst/>
          </a:prstGeom>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511826" y="959003"/>
            <a:ext cx="11263973" cy="1115568"/>
          </a:xfrm>
        </p:spPr>
        <p:txBody>
          <a:bodyPr/>
          <a:lstStyle/>
          <a:p>
            <a:r>
              <a:rPr lang="en-US" dirty="0">
                <a:latin typeface="+mj-lt"/>
              </a:rPr>
              <a:t>Roadmap</a:t>
            </a:r>
          </a:p>
        </p:txBody>
      </p:sp>
      <p:grpSp>
        <p:nvGrpSpPr>
          <p:cNvPr id="11" name="Group 10">
            <a:extLst>
              <a:ext uri="{FF2B5EF4-FFF2-40B4-BE49-F238E27FC236}">
                <a16:creationId xmlns:a16="http://schemas.microsoft.com/office/drawing/2014/main" id="{E14095DC-4791-498F-822C-C47AE834E36F}"/>
              </a:ext>
            </a:extLst>
          </p:cNvPr>
          <p:cNvGrpSpPr/>
          <p:nvPr/>
        </p:nvGrpSpPr>
        <p:grpSpPr>
          <a:xfrm>
            <a:off x="0" y="31775"/>
            <a:ext cx="12192000" cy="786177"/>
            <a:chOff x="0" y="15594"/>
            <a:chExt cx="12192000" cy="786177"/>
          </a:xfrm>
        </p:grpSpPr>
        <p:sp>
          <p:nvSpPr>
            <p:cNvPr id="12" name="Rectangle 11">
              <a:extLst>
                <a:ext uri="{FF2B5EF4-FFF2-40B4-BE49-F238E27FC236}">
                  <a16:creationId xmlns:a16="http://schemas.microsoft.com/office/drawing/2014/main" id="{4AF62A28-010A-42E4-9977-20CD21B9DBF7}"/>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648808F-2F5D-47F7-A012-12429C16EBF8}"/>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5" name="Picture 16">
              <a:extLst>
                <a:ext uri="{FF2B5EF4-FFF2-40B4-BE49-F238E27FC236}">
                  <a16:creationId xmlns:a16="http://schemas.microsoft.com/office/drawing/2014/main" id="{23F2F733-A36B-4DBF-BE05-7A80B66CA5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a:extLst>
              <a:ext uri="{FF2B5EF4-FFF2-40B4-BE49-F238E27FC236}">
                <a16:creationId xmlns:a16="http://schemas.microsoft.com/office/drawing/2014/main" id="{320C0213-CB25-413A-9644-F4254B76F9D1}"/>
              </a:ext>
            </a:extLst>
          </p:cNvPr>
          <p:cNvGrpSpPr/>
          <p:nvPr/>
        </p:nvGrpSpPr>
        <p:grpSpPr>
          <a:xfrm>
            <a:off x="1166130" y="1680147"/>
            <a:ext cx="188632" cy="4563279"/>
            <a:chOff x="1521642" y="1670371"/>
            <a:chExt cx="188632" cy="4563279"/>
          </a:xfrm>
          <a:solidFill>
            <a:schemeClr val="bg2"/>
          </a:solidFill>
        </p:grpSpPr>
        <p:cxnSp>
          <p:nvCxnSpPr>
            <p:cNvPr id="29" name="Straight Arrow Connector 28">
              <a:extLst>
                <a:ext uri="{FF2B5EF4-FFF2-40B4-BE49-F238E27FC236}">
                  <a16:creationId xmlns:a16="http://schemas.microsoft.com/office/drawing/2014/main" id="{5FC5D247-AD92-46F4-AF64-06842EDBAB5E}"/>
                </a:ext>
              </a:extLst>
            </p:cNvPr>
            <p:cNvCxnSpPr>
              <a:cxnSpLocks/>
            </p:cNvCxnSpPr>
            <p:nvPr/>
          </p:nvCxnSpPr>
          <p:spPr>
            <a:xfrm flipV="1">
              <a:off x="1608486" y="3797185"/>
              <a:ext cx="7434" cy="2417308"/>
            </a:xfrm>
            <a:prstGeom prst="straightConnector1">
              <a:avLst/>
            </a:prstGeom>
            <a:grpFill/>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5AA26C76-BC26-4522-9F2A-F7F5B438AAAA}"/>
                </a:ext>
              </a:extLst>
            </p:cNvPr>
            <p:cNvGrpSpPr/>
            <p:nvPr/>
          </p:nvGrpSpPr>
          <p:grpSpPr>
            <a:xfrm>
              <a:off x="1521642" y="1670371"/>
              <a:ext cx="188632" cy="4563279"/>
              <a:chOff x="922267" y="1695453"/>
              <a:chExt cx="188632" cy="4563279"/>
            </a:xfrm>
            <a:grpFill/>
          </p:grpSpPr>
          <p:grpSp>
            <p:nvGrpSpPr>
              <p:cNvPr id="19" name="Group 18">
                <a:extLst>
                  <a:ext uri="{FF2B5EF4-FFF2-40B4-BE49-F238E27FC236}">
                    <a16:creationId xmlns:a16="http://schemas.microsoft.com/office/drawing/2014/main" id="{6B98CD3F-863A-4406-992A-2A9FFF419ADF}"/>
                  </a:ext>
                </a:extLst>
              </p:cNvPr>
              <p:cNvGrpSpPr/>
              <p:nvPr/>
            </p:nvGrpSpPr>
            <p:grpSpPr>
              <a:xfrm>
                <a:off x="922267" y="1695453"/>
                <a:ext cx="181321" cy="4563279"/>
                <a:chOff x="922267" y="1695453"/>
                <a:chExt cx="181321" cy="4563279"/>
              </a:xfrm>
              <a:grpFill/>
            </p:grpSpPr>
            <p:grpSp>
              <p:nvGrpSpPr>
                <p:cNvPr id="16" name="Group 15">
                  <a:extLst>
                    <a:ext uri="{FF2B5EF4-FFF2-40B4-BE49-F238E27FC236}">
                      <a16:creationId xmlns:a16="http://schemas.microsoft.com/office/drawing/2014/main" id="{334A079A-1E89-4A87-8940-5D697F351AC6}"/>
                    </a:ext>
                  </a:extLst>
                </p:cNvPr>
                <p:cNvGrpSpPr/>
                <p:nvPr/>
              </p:nvGrpSpPr>
              <p:grpSpPr>
                <a:xfrm>
                  <a:off x="922466" y="1695453"/>
                  <a:ext cx="181122" cy="2132044"/>
                  <a:chOff x="2178982" y="1753154"/>
                  <a:chExt cx="181122" cy="2132044"/>
                </a:xfrm>
                <a:grpFill/>
              </p:grpSpPr>
              <p:grpSp>
                <p:nvGrpSpPr>
                  <p:cNvPr id="6" name="Group 5">
                    <a:extLst>
                      <a:ext uri="{FF2B5EF4-FFF2-40B4-BE49-F238E27FC236}">
                        <a16:creationId xmlns:a16="http://schemas.microsoft.com/office/drawing/2014/main" id="{6779DFB7-884A-4AA2-83AC-4B69CFC6F10F}"/>
                      </a:ext>
                    </a:extLst>
                  </p:cNvPr>
                  <p:cNvGrpSpPr/>
                  <p:nvPr/>
                </p:nvGrpSpPr>
                <p:grpSpPr>
                  <a:xfrm>
                    <a:off x="2178982" y="2727736"/>
                    <a:ext cx="181122" cy="670171"/>
                    <a:chOff x="2465536" y="2890377"/>
                    <a:chExt cx="181122" cy="670171"/>
                  </a:xfrm>
                  <a:grpFill/>
                </p:grpSpPr>
                <p:sp>
                  <p:nvSpPr>
                    <p:cNvPr id="7" name="Oval 6"/>
                    <p:cNvSpPr>
                      <a:spLocks noChangeAspect="1"/>
                    </p:cNvSpPr>
                    <p:nvPr/>
                  </p:nvSpPr>
                  <p:spPr>
                    <a:xfrm>
                      <a:off x="2465536" y="2890377"/>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8" name="Oval 7"/>
                    <p:cNvSpPr>
                      <a:spLocks noChangeAspect="1"/>
                    </p:cNvSpPr>
                    <p:nvPr/>
                  </p:nvSpPr>
                  <p:spPr>
                    <a:xfrm>
                      <a:off x="2465536" y="3377668"/>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nvGrpSpPr>
                  <p:cNvPr id="3" name="Group 2">
                    <a:extLst>
                      <a:ext uri="{FF2B5EF4-FFF2-40B4-BE49-F238E27FC236}">
                        <a16:creationId xmlns:a16="http://schemas.microsoft.com/office/drawing/2014/main" id="{B5BD6781-A523-45DA-93C2-7EAB50767823}"/>
                      </a:ext>
                    </a:extLst>
                  </p:cNvPr>
                  <p:cNvGrpSpPr/>
                  <p:nvPr/>
                </p:nvGrpSpPr>
                <p:grpSpPr>
                  <a:xfrm>
                    <a:off x="2178982" y="1753154"/>
                    <a:ext cx="181122" cy="2132044"/>
                    <a:chOff x="2465536" y="1915795"/>
                    <a:chExt cx="181122" cy="2132044"/>
                  </a:xfrm>
                  <a:grpFill/>
                </p:grpSpPr>
                <p:sp>
                  <p:nvSpPr>
                    <p:cNvPr id="5" name="Oval 4"/>
                    <p:cNvSpPr>
                      <a:spLocks noChangeAspect="1"/>
                    </p:cNvSpPr>
                    <p:nvPr/>
                  </p:nvSpPr>
                  <p:spPr>
                    <a:xfrm>
                      <a:off x="2465536" y="2403086"/>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9" name="Oval 8"/>
                    <p:cNvSpPr>
                      <a:spLocks noChangeAspect="1"/>
                    </p:cNvSpPr>
                    <p:nvPr/>
                  </p:nvSpPr>
                  <p:spPr>
                    <a:xfrm>
                      <a:off x="2465536" y="191579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13" name="Oval 12"/>
                    <p:cNvSpPr>
                      <a:spLocks noChangeAspect="1"/>
                    </p:cNvSpPr>
                    <p:nvPr/>
                  </p:nvSpPr>
                  <p:spPr>
                    <a:xfrm>
                      <a:off x="2465536" y="3864959"/>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22" name="Oval 21">
                  <a:extLst>
                    <a:ext uri="{FF2B5EF4-FFF2-40B4-BE49-F238E27FC236}">
                      <a16:creationId xmlns:a16="http://schemas.microsoft.com/office/drawing/2014/main" id="{B75B1F4C-71E2-4A96-8B6D-0C574AB37B49}"/>
                    </a:ext>
                  </a:extLst>
                </p:cNvPr>
                <p:cNvSpPr>
                  <a:spLocks noChangeAspect="1"/>
                </p:cNvSpPr>
                <p:nvPr/>
              </p:nvSpPr>
              <p:spPr>
                <a:xfrm>
                  <a:off x="922267" y="41346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6" name="Oval 25">
                  <a:extLst>
                    <a:ext uri="{FF2B5EF4-FFF2-40B4-BE49-F238E27FC236}">
                      <a16:creationId xmlns:a16="http://schemas.microsoft.com/office/drawing/2014/main" id="{85955EBF-A79D-41E2-8C33-8B00C00897DC}"/>
                    </a:ext>
                  </a:extLst>
                </p:cNvPr>
                <p:cNvSpPr>
                  <a:spLocks noChangeAspect="1"/>
                </p:cNvSpPr>
                <p:nvPr/>
              </p:nvSpPr>
              <p:spPr>
                <a:xfrm>
                  <a:off x="922343" y="60758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7" name="Oval 26">
                  <a:extLst>
                    <a:ext uri="{FF2B5EF4-FFF2-40B4-BE49-F238E27FC236}">
                      <a16:creationId xmlns:a16="http://schemas.microsoft.com/office/drawing/2014/main" id="{F81356B2-4606-4ABA-B145-CC867801BDC9}"/>
                    </a:ext>
                  </a:extLst>
                </p:cNvPr>
                <p:cNvSpPr>
                  <a:spLocks noChangeAspect="1"/>
                </p:cNvSpPr>
                <p:nvPr/>
              </p:nvSpPr>
              <p:spPr>
                <a:xfrm>
                  <a:off x="922466" y="5106490"/>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sp>
            <p:nvSpPr>
              <p:cNvPr id="25" name="Oval 24">
                <a:extLst>
                  <a:ext uri="{FF2B5EF4-FFF2-40B4-BE49-F238E27FC236}">
                    <a16:creationId xmlns:a16="http://schemas.microsoft.com/office/drawing/2014/main" id="{DFC18CE1-E0B6-40E6-916E-1B88B31AAEB7}"/>
                  </a:ext>
                </a:extLst>
              </p:cNvPr>
              <p:cNvSpPr>
                <a:spLocks noChangeAspect="1"/>
              </p:cNvSpPr>
              <p:nvPr/>
            </p:nvSpPr>
            <p:spPr>
              <a:xfrm>
                <a:off x="929777" y="462107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8" name="Oval 27">
                <a:extLst>
                  <a:ext uri="{FF2B5EF4-FFF2-40B4-BE49-F238E27FC236}">
                    <a16:creationId xmlns:a16="http://schemas.microsoft.com/office/drawing/2014/main" id="{D1963A7C-1EE6-464D-898E-C9E36AD87D24}"/>
                  </a:ext>
                </a:extLst>
              </p:cNvPr>
              <p:cNvSpPr>
                <a:spLocks noChangeAspect="1"/>
              </p:cNvSpPr>
              <p:nvPr/>
            </p:nvSpPr>
            <p:spPr>
              <a:xfrm>
                <a:off x="929777" y="559652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34" name="Rectangle 33">
            <a:extLst>
              <a:ext uri="{FF2B5EF4-FFF2-40B4-BE49-F238E27FC236}">
                <a16:creationId xmlns:a16="http://schemas.microsoft.com/office/drawing/2014/main" id="{4161FA21-9D96-45F8-AAE3-5C008175431C}"/>
              </a:ext>
            </a:extLst>
          </p:cNvPr>
          <p:cNvSpPr/>
          <p:nvPr/>
        </p:nvSpPr>
        <p:spPr>
          <a:xfrm>
            <a:off x="1438012" y="1614146"/>
            <a:ext cx="216758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Advocacy Overview</a:t>
            </a:r>
          </a:p>
        </p:txBody>
      </p:sp>
      <p:sp>
        <p:nvSpPr>
          <p:cNvPr id="35" name="Rectangle 34">
            <a:extLst>
              <a:ext uri="{FF2B5EF4-FFF2-40B4-BE49-F238E27FC236}">
                <a16:creationId xmlns:a16="http://schemas.microsoft.com/office/drawing/2014/main" id="{9A5D405B-70F9-48C1-B004-BD1B6A15D671}"/>
              </a:ext>
            </a:extLst>
          </p:cNvPr>
          <p:cNvSpPr/>
          <p:nvPr/>
        </p:nvSpPr>
        <p:spPr>
          <a:xfrm>
            <a:off x="1438011" y="2074212"/>
            <a:ext cx="292580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Legislation and Regulation</a:t>
            </a:r>
          </a:p>
        </p:txBody>
      </p:sp>
      <p:sp>
        <p:nvSpPr>
          <p:cNvPr id="36" name="Rectangle 35">
            <a:extLst>
              <a:ext uri="{FF2B5EF4-FFF2-40B4-BE49-F238E27FC236}">
                <a16:creationId xmlns:a16="http://schemas.microsoft.com/office/drawing/2014/main" id="{3FD4C386-91FF-43E6-9B73-F8113EBA7DCA}"/>
              </a:ext>
            </a:extLst>
          </p:cNvPr>
          <p:cNvSpPr/>
          <p:nvPr/>
        </p:nvSpPr>
        <p:spPr>
          <a:xfrm>
            <a:off x="1438010" y="2565995"/>
            <a:ext cx="251863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Social Media Advocacy</a:t>
            </a:r>
          </a:p>
        </p:txBody>
      </p:sp>
      <p:sp>
        <p:nvSpPr>
          <p:cNvPr id="37" name="Rectangle 36">
            <a:extLst>
              <a:ext uri="{FF2B5EF4-FFF2-40B4-BE49-F238E27FC236}">
                <a16:creationId xmlns:a16="http://schemas.microsoft.com/office/drawing/2014/main" id="{72687200-51B6-4D9E-A66C-081FCC838163}"/>
              </a:ext>
            </a:extLst>
          </p:cNvPr>
          <p:cNvSpPr/>
          <p:nvPr/>
        </p:nvSpPr>
        <p:spPr>
          <a:xfrm>
            <a:off x="1415769" y="5967320"/>
            <a:ext cx="2095445"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Contract Lobbyists</a:t>
            </a:r>
          </a:p>
        </p:txBody>
      </p:sp>
      <p:sp>
        <p:nvSpPr>
          <p:cNvPr id="38" name="Rectangle 37">
            <a:extLst>
              <a:ext uri="{FF2B5EF4-FFF2-40B4-BE49-F238E27FC236}">
                <a16:creationId xmlns:a16="http://schemas.microsoft.com/office/drawing/2014/main" id="{B62252EA-7D57-44B5-B730-7572B3120BB3}"/>
              </a:ext>
            </a:extLst>
          </p:cNvPr>
          <p:cNvSpPr/>
          <p:nvPr/>
        </p:nvSpPr>
        <p:spPr>
          <a:xfrm>
            <a:off x="1397920" y="3040167"/>
            <a:ext cx="324640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Meeting with Elected Officials</a:t>
            </a:r>
          </a:p>
        </p:txBody>
      </p:sp>
      <p:sp>
        <p:nvSpPr>
          <p:cNvPr id="39" name="Rectangle 38">
            <a:extLst>
              <a:ext uri="{FF2B5EF4-FFF2-40B4-BE49-F238E27FC236}">
                <a16:creationId xmlns:a16="http://schemas.microsoft.com/office/drawing/2014/main" id="{A2FBDBF2-45AF-42D9-B606-076DAD85272F}"/>
              </a:ext>
            </a:extLst>
          </p:cNvPr>
          <p:cNvSpPr/>
          <p:nvPr/>
        </p:nvSpPr>
        <p:spPr>
          <a:xfrm>
            <a:off x="1373984" y="3514339"/>
            <a:ext cx="121539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Coalitions</a:t>
            </a:r>
          </a:p>
        </p:txBody>
      </p:sp>
      <p:sp>
        <p:nvSpPr>
          <p:cNvPr id="40" name="Rectangle 39">
            <a:extLst>
              <a:ext uri="{FF2B5EF4-FFF2-40B4-BE49-F238E27FC236}">
                <a16:creationId xmlns:a16="http://schemas.microsoft.com/office/drawing/2014/main" id="{495F160F-C350-4E75-898D-EA043630CD24}"/>
              </a:ext>
            </a:extLst>
          </p:cNvPr>
          <p:cNvSpPr/>
          <p:nvPr/>
        </p:nvSpPr>
        <p:spPr>
          <a:xfrm>
            <a:off x="1373984" y="4529281"/>
            <a:ext cx="151676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Action Alerts</a:t>
            </a:r>
          </a:p>
        </p:txBody>
      </p:sp>
      <p:sp>
        <p:nvSpPr>
          <p:cNvPr id="41" name="Rectangle 40">
            <a:extLst>
              <a:ext uri="{FF2B5EF4-FFF2-40B4-BE49-F238E27FC236}">
                <a16:creationId xmlns:a16="http://schemas.microsoft.com/office/drawing/2014/main" id="{68901AB9-26F6-4125-ACF8-52B23775E4FF}"/>
              </a:ext>
            </a:extLst>
          </p:cNvPr>
          <p:cNvSpPr/>
          <p:nvPr/>
        </p:nvSpPr>
        <p:spPr>
          <a:xfrm>
            <a:off x="1387849" y="5013103"/>
            <a:ext cx="199125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Giving Testimony</a:t>
            </a:r>
          </a:p>
        </p:txBody>
      </p:sp>
      <p:sp>
        <p:nvSpPr>
          <p:cNvPr id="42" name="Rectangle 41">
            <a:extLst>
              <a:ext uri="{FF2B5EF4-FFF2-40B4-BE49-F238E27FC236}">
                <a16:creationId xmlns:a16="http://schemas.microsoft.com/office/drawing/2014/main" id="{480BD5CE-BC10-47A1-80D8-8D939ECE5C45}"/>
              </a:ext>
            </a:extLst>
          </p:cNvPr>
          <p:cNvSpPr/>
          <p:nvPr/>
        </p:nvSpPr>
        <p:spPr>
          <a:xfrm>
            <a:off x="1397920" y="5498403"/>
            <a:ext cx="349486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Government Affairs Committees</a:t>
            </a:r>
          </a:p>
        </p:txBody>
      </p:sp>
      <p:sp>
        <p:nvSpPr>
          <p:cNvPr id="43" name="Rectangle 42">
            <a:extLst>
              <a:ext uri="{FF2B5EF4-FFF2-40B4-BE49-F238E27FC236}">
                <a16:creationId xmlns:a16="http://schemas.microsoft.com/office/drawing/2014/main" id="{EFB49202-813D-4520-9104-CF64A5330887}"/>
              </a:ext>
            </a:extLst>
          </p:cNvPr>
          <p:cNvSpPr/>
          <p:nvPr/>
        </p:nvSpPr>
        <p:spPr>
          <a:xfrm>
            <a:off x="1397920" y="4026120"/>
            <a:ext cx="151996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Course Visits</a:t>
            </a:r>
          </a:p>
        </p:txBody>
      </p:sp>
      <p:sp>
        <p:nvSpPr>
          <p:cNvPr id="44" name="Oval 43">
            <a:extLst>
              <a:ext uri="{FF2B5EF4-FFF2-40B4-BE49-F238E27FC236}">
                <a16:creationId xmlns:a16="http://schemas.microsoft.com/office/drawing/2014/main" id="{B0A18354-C21A-4F32-BF2C-92547E1519A9}"/>
              </a:ext>
            </a:extLst>
          </p:cNvPr>
          <p:cNvSpPr>
            <a:spLocks noChangeAspect="1"/>
          </p:cNvSpPr>
          <p:nvPr/>
        </p:nvSpPr>
        <p:spPr>
          <a:xfrm>
            <a:off x="1162413" y="4121822"/>
            <a:ext cx="181122" cy="182880"/>
          </a:xfrm>
          <a:prstGeom prst="ellipse">
            <a:avLst/>
          </a:prstGeom>
          <a:solidFill>
            <a:srgbClr val="005D38"/>
          </a:solidFill>
          <a:ln w="25400">
            <a:solidFill>
              <a:srgbClr val="005D3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Tree>
    <p:extLst>
      <p:ext uri="{BB962C8B-B14F-4D97-AF65-F5344CB8AC3E}">
        <p14:creationId xmlns:p14="http://schemas.microsoft.com/office/powerpoint/2010/main" val="16524713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2308948" y="2208036"/>
            <a:ext cx="9445730" cy="492186"/>
          </a:xfrm>
          <a:prstGeom prst="rect">
            <a:avLst/>
          </a:prstGeom>
        </p:spPr>
        <p:txBody>
          <a:bodyPr wrap="square" lIns="0" tIns="0" rIns="0" bIns="0" rtlCol="0" anchor="t">
            <a:spAutoFit/>
          </a:bodyPr>
          <a:lstStyle/>
          <a:p>
            <a:pPr>
              <a:lnSpc>
                <a:spcPts val="2043"/>
              </a:lnSpc>
              <a:spcBef>
                <a:spcPct val="0"/>
              </a:spcBef>
            </a:pPr>
            <a:r>
              <a:rPr lang="en-US" sz="1459" b="1" dirty="0">
                <a:solidFill>
                  <a:srgbClr val="000000"/>
                </a:solidFill>
                <a:latin typeface="+mj-lt"/>
              </a:rPr>
              <a:t>Environmentally exemplary courses, courses or clubs within the district of the elected official or administrator, courses with features relevant to the discussion of environmental topics</a:t>
            </a:r>
          </a:p>
        </p:txBody>
      </p:sp>
      <p:sp>
        <p:nvSpPr>
          <p:cNvPr id="6" name="TextBox 6"/>
          <p:cNvSpPr txBox="1"/>
          <p:nvPr/>
        </p:nvSpPr>
        <p:spPr>
          <a:xfrm>
            <a:off x="2308948" y="3772707"/>
            <a:ext cx="9445730" cy="748666"/>
          </a:xfrm>
          <a:prstGeom prst="rect">
            <a:avLst/>
          </a:prstGeom>
        </p:spPr>
        <p:txBody>
          <a:bodyPr wrap="square" lIns="0" tIns="0" rIns="0" bIns="0" rtlCol="0" anchor="t">
            <a:spAutoFit/>
          </a:bodyPr>
          <a:lstStyle/>
          <a:p>
            <a:pPr>
              <a:lnSpc>
                <a:spcPts val="2043"/>
              </a:lnSpc>
              <a:spcBef>
                <a:spcPct val="0"/>
              </a:spcBef>
            </a:pPr>
            <a:r>
              <a:rPr lang="en-US" sz="1459" b="1">
                <a:solidFill>
                  <a:srgbClr val="000000"/>
                </a:solidFill>
                <a:latin typeface="+mj-lt"/>
              </a:rPr>
              <a:t>Draft a plan of how the visit should unfold from start to finish and consider logistical matters such as materials, resources, or collateral needed, the arrival and transport of your group, and which features of the course will be showcased.</a:t>
            </a:r>
          </a:p>
        </p:txBody>
      </p:sp>
      <p:sp>
        <p:nvSpPr>
          <p:cNvPr id="7" name="TextBox 7"/>
          <p:cNvSpPr txBox="1"/>
          <p:nvPr/>
        </p:nvSpPr>
        <p:spPr>
          <a:xfrm>
            <a:off x="2308948" y="5582471"/>
            <a:ext cx="9445730" cy="748666"/>
          </a:xfrm>
          <a:prstGeom prst="rect">
            <a:avLst/>
          </a:prstGeom>
        </p:spPr>
        <p:txBody>
          <a:bodyPr wrap="square" lIns="0" tIns="0" rIns="0" bIns="0" rtlCol="0" anchor="t">
            <a:spAutoFit/>
          </a:bodyPr>
          <a:lstStyle/>
          <a:p>
            <a:pPr>
              <a:lnSpc>
                <a:spcPts val="2043"/>
              </a:lnSpc>
              <a:spcBef>
                <a:spcPct val="0"/>
              </a:spcBef>
            </a:pPr>
            <a:r>
              <a:rPr lang="en-US" sz="1459" b="1">
                <a:solidFill>
                  <a:srgbClr val="000000"/>
                </a:solidFill>
                <a:latin typeface="+mj-lt"/>
              </a:rPr>
              <a:t>Be sure to point out aspects of the course that are often overlooked by golfers, this is a unique opportunity for elected officials and their staffers to see the course through the eyes of a golf course management professional!</a:t>
            </a:r>
          </a:p>
        </p:txBody>
      </p:sp>
      <p:sp>
        <p:nvSpPr>
          <p:cNvPr id="8" name="TextBox 8"/>
          <p:cNvSpPr txBox="1"/>
          <p:nvPr/>
        </p:nvSpPr>
        <p:spPr>
          <a:xfrm>
            <a:off x="2308949" y="1758455"/>
            <a:ext cx="5785391" cy="456856"/>
          </a:xfrm>
          <a:prstGeom prst="rect">
            <a:avLst/>
          </a:prstGeom>
        </p:spPr>
        <p:txBody>
          <a:bodyPr lIns="0" tIns="0" rIns="0" bIns="0" rtlCol="0" anchor="t">
            <a:spAutoFit/>
          </a:bodyPr>
          <a:lstStyle/>
          <a:p>
            <a:pPr>
              <a:lnSpc>
                <a:spcPts val="3920"/>
              </a:lnSpc>
              <a:spcBef>
                <a:spcPct val="0"/>
              </a:spcBef>
            </a:pPr>
            <a:r>
              <a:rPr lang="en-US" sz="2800" b="1" dirty="0">
                <a:solidFill>
                  <a:srgbClr val="005D38"/>
                </a:solidFill>
                <a:latin typeface="+mj-lt"/>
                <a:ea typeface="Arimo" panose="020B0604020202020204" charset="0"/>
                <a:cs typeface="Arimo" panose="020B0604020202020204" charset="0"/>
              </a:rPr>
              <a:t>Location, Location, Location!</a:t>
            </a:r>
          </a:p>
        </p:txBody>
      </p:sp>
      <p:sp>
        <p:nvSpPr>
          <p:cNvPr id="9" name="TextBox 9"/>
          <p:cNvSpPr txBox="1"/>
          <p:nvPr/>
        </p:nvSpPr>
        <p:spPr>
          <a:xfrm>
            <a:off x="2308949" y="3323127"/>
            <a:ext cx="5785391" cy="456856"/>
          </a:xfrm>
          <a:prstGeom prst="rect">
            <a:avLst/>
          </a:prstGeom>
        </p:spPr>
        <p:txBody>
          <a:bodyPr lIns="0" tIns="0" rIns="0" bIns="0" rtlCol="0" anchor="t">
            <a:spAutoFit/>
          </a:bodyPr>
          <a:lstStyle/>
          <a:p>
            <a:pPr>
              <a:lnSpc>
                <a:spcPts val="3920"/>
              </a:lnSpc>
              <a:spcBef>
                <a:spcPct val="0"/>
              </a:spcBef>
            </a:pPr>
            <a:r>
              <a:rPr lang="en-US" sz="2800" b="1" dirty="0">
                <a:solidFill>
                  <a:srgbClr val="005D38"/>
                </a:solidFill>
                <a:latin typeface="+mj-lt"/>
                <a:ea typeface="Arimo" panose="020B0604020202020204" charset="0"/>
                <a:cs typeface="Arimo" panose="020B0604020202020204" charset="0"/>
              </a:rPr>
              <a:t>A detailed plan is the best plan!</a:t>
            </a:r>
          </a:p>
        </p:txBody>
      </p:sp>
      <p:sp>
        <p:nvSpPr>
          <p:cNvPr id="10" name="TextBox 10"/>
          <p:cNvSpPr txBox="1"/>
          <p:nvPr/>
        </p:nvSpPr>
        <p:spPr>
          <a:xfrm>
            <a:off x="2284513" y="5090079"/>
            <a:ext cx="5785391" cy="456856"/>
          </a:xfrm>
          <a:prstGeom prst="rect">
            <a:avLst/>
          </a:prstGeom>
        </p:spPr>
        <p:txBody>
          <a:bodyPr lIns="0" tIns="0" rIns="0" bIns="0" rtlCol="0" anchor="t">
            <a:spAutoFit/>
          </a:bodyPr>
          <a:lstStyle/>
          <a:p>
            <a:pPr>
              <a:lnSpc>
                <a:spcPts val="3920"/>
              </a:lnSpc>
              <a:spcBef>
                <a:spcPct val="0"/>
              </a:spcBef>
            </a:pPr>
            <a:r>
              <a:rPr lang="en-US" sz="2800" b="1">
                <a:solidFill>
                  <a:srgbClr val="005D38"/>
                </a:solidFill>
                <a:latin typeface="+mj-lt"/>
                <a:ea typeface="Arimo" panose="020B0604020202020204" charset="0"/>
                <a:cs typeface="Arimo" panose="020B0604020202020204" charset="0"/>
              </a:rPr>
              <a:t>Tailoring your tour!</a:t>
            </a:r>
          </a:p>
        </p:txBody>
      </p:sp>
      <p:pic>
        <p:nvPicPr>
          <p:cNvPr id="13" name="Picture 12">
            <a:extLst>
              <a:ext uri="{FF2B5EF4-FFF2-40B4-BE49-F238E27FC236}">
                <a16:creationId xmlns:a16="http://schemas.microsoft.com/office/drawing/2014/main" id="{721BA360-D19A-4ED1-A4BD-F957978E0991}"/>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3167" b="95000" l="9877" r="89712">
                        <a14:foregroundMark x1="43621" y1="15167" x2="58025" y2="20333"/>
                        <a14:foregroundMark x1="50617" y1="3167" x2="58025" y2="4500"/>
                        <a14:foregroundMark x1="34156" y1="78500" x2="34979" y2="81000"/>
                        <a14:foregroundMark x1="69959" y1="92667" x2="74486" y2="95000"/>
                        <a14:foregroundMark x1="65432" y1="89667" x2="66255" y2="89833"/>
                      </a14:backgroundRemoval>
                    </a14:imgEffect>
                  </a14:imgLayer>
                </a14:imgProps>
              </a:ext>
            </a:extLst>
          </a:blip>
          <a:stretch>
            <a:fillRect/>
          </a:stretch>
        </p:blipFill>
        <p:spPr>
          <a:xfrm>
            <a:off x="179092" y="1743667"/>
            <a:ext cx="2056877" cy="5078708"/>
          </a:xfrm>
          <a:prstGeom prst="rect">
            <a:avLst/>
          </a:prstGeom>
        </p:spPr>
      </p:pic>
      <p:grpSp>
        <p:nvGrpSpPr>
          <p:cNvPr id="11" name="Group 10">
            <a:extLst>
              <a:ext uri="{FF2B5EF4-FFF2-40B4-BE49-F238E27FC236}">
                <a16:creationId xmlns:a16="http://schemas.microsoft.com/office/drawing/2014/main" id="{48767B0C-C98A-42FB-884C-04B4C8018CF4}"/>
              </a:ext>
            </a:extLst>
          </p:cNvPr>
          <p:cNvGrpSpPr/>
          <p:nvPr/>
        </p:nvGrpSpPr>
        <p:grpSpPr>
          <a:xfrm>
            <a:off x="0" y="69137"/>
            <a:ext cx="12192000" cy="786177"/>
            <a:chOff x="0" y="83316"/>
            <a:chExt cx="12192000" cy="786177"/>
          </a:xfrm>
        </p:grpSpPr>
        <p:grpSp>
          <p:nvGrpSpPr>
            <p:cNvPr id="12" name="Group 11">
              <a:extLst>
                <a:ext uri="{FF2B5EF4-FFF2-40B4-BE49-F238E27FC236}">
                  <a16:creationId xmlns:a16="http://schemas.microsoft.com/office/drawing/2014/main" id="{96E59556-CD03-4765-81D5-DA2B66C75A2F}"/>
                </a:ext>
              </a:extLst>
            </p:cNvPr>
            <p:cNvGrpSpPr/>
            <p:nvPr/>
          </p:nvGrpSpPr>
          <p:grpSpPr>
            <a:xfrm>
              <a:off x="0" y="83316"/>
              <a:ext cx="12192000" cy="786177"/>
              <a:chOff x="0" y="15594"/>
              <a:chExt cx="12192000" cy="786177"/>
            </a:xfrm>
          </p:grpSpPr>
          <p:sp>
            <p:nvSpPr>
              <p:cNvPr id="15" name="Rectangle 14">
                <a:extLst>
                  <a:ext uri="{FF2B5EF4-FFF2-40B4-BE49-F238E27FC236}">
                    <a16:creationId xmlns:a16="http://schemas.microsoft.com/office/drawing/2014/main" id="{92F95EB4-5567-44E8-9339-1F335167A43B}"/>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881F450-A298-441E-86A4-A078F53675E1}"/>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7" name="Picture 16">
                <a:extLst>
                  <a:ext uri="{FF2B5EF4-FFF2-40B4-BE49-F238E27FC236}">
                    <a16:creationId xmlns:a16="http://schemas.microsoft.com/office/drawing/2014/main" id="{69E55CDF-8BDA-4381-8B7F-482A1661EE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 name="TextBox 13">
              <a:extLst>
                <a:ext uri="{FF2B5EF4-FFF2-40B4-BE49-F238E27FC236}">
                  <a16:creationId xmlns:a16="http://schemas.microsoft.com/office/drawing/2014/main" id="{BED640D5-CE83-47F3-AC6E-1CF9C6B4E5C0}"/>
                </a:ext>
              </a:extLst>
            </p:cNvPr>
            <p:cNvSpPr txBox="1">
              <a:spLocks noChangeArrowheads="1"/>
            </p:cNvSpPr>
            <p:nvPr/>
          </p:nvSpPr>
          <p:spPr bwMode="auto">
            <a:xfrm>
              <a:off x="9603455" y="192351"/>
              <a:ext cx="1047083"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COURSE VISITS</a:t>
              </a:r>
            </a:p>
          </p:txBody>
        </p:sp>
      </p:grpSp>
      <p:sp>
        <p:nvSpPr>
          <p:cNvPr id="18" name="Rectangle 17">
            <a:extLst>
              <a:ext uri="{FF2B5EF4-FFF2-40B4-BE49-F238E27FC236}">
                <a16:creationId xmlns:a16="http://schemas.microsoft.com/office/drawing/2014/main" id="{17DFE1A6-46C5-4770-9FC1-DEC3E46A2939}"/>
              </a:ext>
            </a:extLst>
          </p:cNvPr>
          <p:cNvSpPr/>
          <p:nvPr/>
        </p:nvSpPr>
        <p:spPr>
          <a:xfrm>
            <a:off x="1144681" y="929413"/>
            <a:ext cx="10291116" cy="707886"/>
          </a:xfrm>
          <a:prstGeom prst="rect">
            <a:avLst/>
          </a:prstGeom>
        </p:spPr>
        <p:txBody>
          <a:bodyPr wrap="square">
            <a:spAutoFit/>
          </a:bodyPr>
          <a:lstStyle/>
          <a:p>
            <a:pPr algn="ctr"/>
            <a:r>
              <a:rPr lang="en-US" sz="4000" b="1" dirty="0">
                <a:solidFill>
                  <a:srgbClr val="000000"/>
                </a:solidFill>
                <a:latin typeface="Georgia" charset="0"/>
                <a:ea typeface="ＭＳ Ｐゴシック" charset="-128"/>
              </a:rPr>
              <a:t>Hosting a site visit</a:t>
            </a:r>
            <a:endParaRPr lang="en-US" sz="28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a:stCxn id="13" idx="0"/>
          </p:cNvCxnSpPr>
          <p:nvPr/>
        </p:nvCxnSpPr>
        <p:spPr>
          <a:xfrm flipV="1">
            <a:off x="1256890" y="1785513"/>
            <a:ext cx="0" cy="1843798"/>
          </a:xfrm>
          <a:prstGeom prst="straightConnector1">
            <a:avLst/>
          </a:prstGeom>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511826" y="959003"/>
            <a:ext cx="11263973" cy="1115568"/>
          </a:xfrm>
        </p:spPr>
        <p:txBody>
          <a:bodyPr/>
          <a:lstStyle/>
          <a:p>
            <a:r>
              <a:rPr lang="en-US" dirty="0">
                <a:latin typeface="+mj-lt"/>
              </a:rPr>
              <a:t>Roadmap</a:t>
            </a:r>
          </a:p>
        </p:txBody>
      </p:sp>
      <p:grpSp>
        <p:nvGrpSpPr>
          <p:cNvPr id="11" name="Group 10">
            <a:extLst>
              <a:ext uri="{FF2B5EF4-FFF2-40B4-BE49-F238E27FC236}">
                <a16:creationId xmlns:a16="http://schemas.microsoft.com/office/drawing/2014/main" id="{E14095DC-4791-498F-822C-C47AE834E36F}"/>
              </a:ext>
            </a:extLst>
          </p:cNvPr>
          <p:cNvGrpSpPr/>
          <p:nvPr/>
        </p:nvGrpSpPr>
        <p:grpSpPr>
          <a:xfrm>
            <a:off x="0" y="31775"/>
            <a:ext cx="12192000" cy="786177"/>
            <a:chOff x="0" y="15594"/>
            <a:chExt cx="12192000" cy="786177"/>
          </a:xfrm>
        </p:grpSpPr>
        <p:sp>
          <p:nvSpPr>
            <p:cNvPr id="12" name="Rectangle 11">
              <a:extLst>
                <a:ext uri="{FF2B5EF4-FFF2-40B4-BE49-F238E27FC236}">
                  <a16:creationId xmlns:a16="http://schemas.microsoft.com/office/drawing/2014/main" id="{4AF62A28-010A-42E4-9977-20CD21B9DBF7}"/>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648808F-2F5D-47F7-A012-12429C16EBF8}"/>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5" name="Picture 16">
              <a:extLst>
                <a:ext uri="{FF2B5EF4-FFF2-40B4-BE49-F238E27FC236}">
                  <a16:creationId xmlns:a16="http://schemas.microsoft.com/office/drawing/2014/main" id="{23F2F733-A36B-4DBF-BE05-7A80B66CA5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a:extLst>
              <a:ext uri="{FF2B5EF4-FFF2-40B4-BE49-F238E27FC236}">
                <a16:creationId xmlns:a16="http://schemas.microsoft.com/office/drawing/2014/main" id="{320C0213-CB25-413A-9644-F4254B76F9D1}"/>
              </a:ext>
            </a:extLst>
          </p:cNvPr>
          <p:cNvGrpSpPr/>
          <p:nvPr/>
        </p:nvGrpSpPr>
        <p:grpSpPr>
          <a:xfrm>
            <a:off x="1166130" y="1680147"/>
            <a:ext cx="188632" cy="4563279"/>
            <a:chOff x="1521642" y="1670371"/>
            <a:chExt cx="188632" cy="4563279"/>
          </a:xfrm>
          <a:solidFill>
            <a:schemeClr val="bg2"/>
          </a:solidFill>
        </p:grpSpPr>
        <p:cxnSp>
          <p:nvCxnSpPr>
            <p:cNvPr id="29" name="Straight Arrow Connector 28">
              <a:extLst>
                <a:ext uri="{FF2B5EF4-FFF2-40B4-BE49-F238E27FC236}">
                  <a16:creationId xmlns:a16="http://schemas.microsoft.com/office/drawing/2014/main" id="{5FC5D247-AD92-46F4-AF64-06842EDBAB5E}"/>
                </a:ext>
              </a:extLst>
            </p:cNvPr>
            <p:cNvCxnSpPr>
              <a:cxnSpLocks/>
            </p:cNvCxnSpPr>
            <p:nvPr/>
          </p:nvCxnSpPr>
          <p:spPr>
            <a:xfrm flipV="1">
              <a:off x="1608486" y="3797185"/>
              <a:ext cx="7434" cy="2417308"/>
            </a:xfrm>
            <a:prstGeom prst="straightConnector1">
              <a:avLst/>
            </a:prstGeom>
            <a:grpFill/>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5AA26C76-BC26-4522-9F2A-F7F5B438AAAA}"/>
                </a:ext>
              </a:extLst>
            </p:cNvPr>
            <p:cNvGrpSpPr/>
            <p:nvPr/>
          </p:nvGrpSpPr>
          <p:grpSpPr>
            <a:xfrm>
              <a:off x="1521642" y="1670371"/>
              <a:ext cx="188632" cy="4563279"/>
              <a:chOff x="922267" y="1695453"/>
              <a:chExt cx="188632" cy="4563279"/>
            </a:xfrm>
            <a:grpFill/>
          </p:grpSpPr>
          <p:grpSp>
            <p:nvGrpSpPr>
              <p:cNvPr id="19" name="Group 18">
                <a:extLst>
                  <a:ext uri="{FF2B5EF4-FFF2-40B4-BE49-F238E27FC236}">
                    <a16:creationId xmlns:a16="http://schemas.microsoft.com/office/drawing/2014/main" id="{6B98CD3F-863A-4406-992A-2A9FFF419ADF}"/>
                  </a:ext>
                </a:extLst>
              </p:cNvPr>
              <p:cNvGrpSpPr/>
              <p:nvPr/>
            </p:nvGrpSpPr>
            <p:grpSpPr>
              <a:xfrm>
                <a:off x="922267" y="1695453"/>
                <a:ext cx="181321" cy="4563279"/>
                <a:chOff x="922267" y="1695453"/>
                <a:chExt cx="181321" cy="4563279"/>
              </a:xfrm>
              <a:grpFill/>
            </p:grpSpPr>
            <p:grpSp>
              <p:nvGrpSpPr>
                <p:cNvPr id="16" name="Group 15">
                  <a:extLst>
                    <a:ext uri="{FF2B5EF4-FFF2-40B4-BE49-F238E27FC236}">
                      <a16:creationId xmlns:a16="http://schemas.microsoft.com/office/drawing/2014/main" id="{334A079A-1E89-4A87-8940-5D697F351AC6}"/>
                    </a:ext>
                  </a:extLst>
                </p:cNvPr>
                <p:cNvGrpSpPr/>
                <p:nvPr/>
              </p:nvGrpSpPr>
              <p:grpSpPr>
                <a:xfrm>
                  <a:off x="922466" y="1695453"/>
                  <a:ext cx="181122" cy="2132044"/>
                  <a:chOff x="2178982" y="1753154"/>
                  <a:chExt cx="181122" cy="2132044"/>
                </a:xfrm>
                <a:grpFill/>
              </p:grpSpPr>
              <p:grpSp>
                <p:nvGrpSpPr>
                  <p:cNvPr id="6" name="Group 5">
                    <a:extLst>
                      <a:ext uri="{FF2B5EF4-FFF2-40B4-BE49-F238E27FC236}">
                        <a16:creationId xmlns:a16="http://schemas.microsoft.com/office/drawing/2014/main" id="{6779DFB7-884A-4AA2-83AC-4B69CFC6F10F}"/>
                      </a:ext>
                    </a:extLst>
                  </p:cNvPr>
                  <p:cNvGrpSpPr/>
                  <p:nvPr/>
                </p:nvGrpSpPr>
                <p:grpSpPr>
                  <a:xfrm>
                    <a:off x="2178982" y="2727736"/>
                    <a:ext cx="181122" cy="670171"/>
                    <a:chOff x="2465536" y="2890377"/>
                    <a:chExt cx="181122" cy="670171"/>
                  </a:xfrm>
                  <a:grpFill/>
                </p:grpSpPr>
                <p:sp>
                  <p:nvSpPr>
                    <p:cNvPr id="7" name="Oval 6"/>
                    <p:cNvSpPr>
                      <a:spLocks noChangeAspect="1"/>
                    </p:cNvSpPr>
                    <p:nvPr/>
                  </p:nvSpPr>
                  <p:spPr>
                    <a:xfrm>
                      <a:off x="2465536" y="2890377"/>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8" name="Oval 7"/>
                    <p:cNvSpPr>
                      <a:spLocks noChangeAspect="1"/>
                    </p:cNvSpPr>
                    <p:nvPr/>
                  </p:nvSpPr>
                  <p:spPr>
                    <a:xfrm>
                      <a:off x="2465536" y="3377668"/>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nvGrpSpPr>
                  <p:cNvPr id="3" name="Group 2">
                    <a:extLst>
                      <a:ext uri="{FF2B5EF4-FFF2-40B4-BE49-F238E27FC236}">
                        <a16:creationId xmlns:a16="http://schemas.microsoft.com/office/drawing/2014/main" id="{B5BD6781-A523-45DA-93C2-7EAB50767823}"/>
                      </a:ext>
                    </a:extLst>
                  </p:cNvPr>
                  <p:cNvGrpSpPr/>
                  <p:nvPr/>
                </p:nvGrpSpPr>
                <p:grpSpPr>
                  <a:xfrm>
                    <a:off x="2178982" y="1753154"/>
                    <a:ext cx="181122" cy="2132044"/>
                    <a:chOff x="2465536" y="1915795"/>
                    <a:chExt cx="181122" cy="2132044"/>
                  </a:xfrm>
                  <a:grpFill/>
                </p:grpSpPr>
                <p:sp>
                  <p:nvSpPr>
                    <p:cNvPr id="5" name="Oval 4"/>
                    <p:cNvSpPr>
                      <a:spLocks noChangeAspect="1"/>
                    </p:cNvSpPr>
                    <p:nvPr/>
                  </p:nvSpPr>
                  <p:spPr>
                    <a:xfrm>
                      <a:off x="2465536" y="2403086"/>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9" name="Oval 8"/>
                    <p:cNvSpPr>
                      <a:spLocks noChangeAspect="1"/>
                    </p:cNvSpPr>
                    <p:nvPr/>
                  </p:nvSpPr>
                  <p:spPr>
                    <a:xfrm>
                      <a:off x="2465536" y="191579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13" name="Oval 12"/>
                    <p:cNvSpPr>
                      <a:spLocks noChangeAspect="1"/>
                    </p:cNvSpPr>
                    <p:nvPr/>
                  </p:nvSpPr>
                  <p:spPr>
                    <a:xfrm>
                      <a:off x="2465536" y="3864959"/>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22" name="Oval 21">
                  <a:extLst>
                    <a:ext uri="{FF2B5EF4-FFF2-40B4-BE49-F238E27FC236}">
                      <a16:creationId xmlns:a16="http://schemas.microsoft.com/office/drawing/2014/main" id="{B75B1F4C-71E2-4A96-8B6D-0C574AB37B49}"/>
                    </a:ext>
                  </a:extLst>
                </p:cNvPr>
                <p:cNvSpPr>
                  <a:spLocks noChangeAspect="1"/>
                </p:cNvSpPr>
                <p:nvPr/>
              </p:nvSpPr>
              <p:spPr>
                <a:xfrm>
                  <a:off x="922267" y="41346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6" name="Oval 25">
                  <a:extLst>
                    <a:ext uri="{FF2B5EF4-FFF2-40B4-BE49-F238E27FC236}">
                      <a16:creationId xmlns:a16="http://schemas.microsoft.com/office/drawing/2014/main" id="{85955EBF-A79D-41E2-8C33-8B00C00897DC}"/>
                    </a:ext>
                  </a:extLst>
                </p:cNvPr>
                <p:cNvSpPr>
                  <a:spLocks noChangeAspect="1"/>
                </p:cNvSpPr>
                <p:nvPr/>
              </p:nvSpPr>
              <p:spPr>
                <a:xfrm>
                  <a:off x="922343" y="60758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7" name="Oval 26">
                  <a:extLst>
                    <a:ext uri="{FF2B5EF4-FFF2-40B4-BE49-F238E27FC236}">
                      <a16:creationId xmlns:a16="http://schemas.microsoft.com/office/drawing/2014/main" id="{F81356B2-4606-4ABA-B145-CC867801BDC9}"/>
                    </a:ext>
                  </a:extLst>
                </p:cNvPr>
                <p:cNvSpPr>
                  <a:spLocks noChangeAspect="1"/>
                </p:cNvSpPr>
                <p:nvPr/>
              </p:nvSpPr>
              <p:spPr>
                <a:xfrm>
                  <a:off x="922466" y="5106490"/>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sp>
            <p:nvSpPr>
              <p:cNvPr id="25" name="Oval 24">
                <a:extLst>
                  <a:ext uri="{FF2B5EF4-FFF2-40B4-BE49-F238E27FC236}">
                    <a16:creationId xmlns:a16="http://schemas.microsoft.com/office/drawing/2014/main" id="{DFC18CE1-E0B6-40E6-916E-1B88B31AAEB7}"/>
                  </a:ext>
                </a:extLst>
              </p:cNvPr>
              <p:cNvSpPr>
                <a:spLocks noChangeAspect="1"/>
              </p:cNvSpPr>
              <p:nvPr/>
            </p:nvSpPr>
            <p:spPr>
              <a:xfrm>
                <a:off x="929777" y="462107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8" name="Oval 27">
                <a:extLst>
                  <a:ext uri="{FF2B5EF4-FFF2-40B4-BE49-F238E27FC236}">
                    <a16:creationId xmlns:a16="http://schemas.microsoft.com/office/drawing/2014/main" id="{D1963A7C-1EE6-464D-898E-C9E36AD87D24}"/>
                  </a:ext>
                </a:extLst>
              </p:cNvPr>
              <p:cNvSpPr>
                <a:spLocks noChangeAspect="1"/>
              </p:cNvSpPr>
              <p:nvPr/>
            </p:nvSpPr>
            <p:spPr>
              <a:xfrm>
                <a:off x="929777" y="559652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34" name="Rectangle 33">
            <a:extLst>
              <a:ext uri="{FF2B5EF4-FFF2-40B4-BE49-F238E27FC236}">
                <a16:creationId xmlns:a16="http://schemas.microsoft.com/office/drawing/2014/main" id="{4161FA21-9D96-45F8-AAE3-5C008175431C}"/>
              </a:ext>
            </a:extLst>
          </p:cNvPr>
          <p:cNvSpPr/>
          <p:nvPr/>
        </p:nvSpPr>
        <p:spPr>
          <a:xfrm>
            <a:off x="1438012" y="1614146"/>
            <a:ext cx="216758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Advocacy Overview</a:t>
            </a:r>
          </a:p>
        </p:txBody>
      </p:sp>
      <p:sp>
        <p:nvSpPr>
          <p:cNvPr id="35" name="Rectangle 34">
            <a:extLst>
              <a:ext uri="{FF2B5EF4-FFF2-40B4-BE49-F238E27FC236}">
                <a16:creationId xmlns:a16="http://schemas.microsoft.com/office/drawing/2014/main" id="{9A5D405B-70F9-48C1-B004-BD1B6A15D671}"/>
              </a:ext>
            </a:extLst>
          </p:cNvPr>
          <p:cNvSpPr/>
          <p:nvPr/>
        </p:nvSpPr>
        <p:spPr>
          <a:xfrm>
            <a:off x="1438011" y="2074212"/>
            <a:ext cx="292580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Legislation and Regulation</a:t>
            </a:r>
          </a:p>
        </p:txBody>
      </p:sp>
      <p:sp>
        <p:nvSpPr>
          <p:cNvPr id="36" name="Rectangle 35">
            <a:extLst>
              <a:ext uri="{FF2B5EF4-FFF2-40B4-BE49-F238E27FC236}">
                <a16:creationId xmlns:a16="http://schemas.microsoft.com/office/drawing/2014/main" id="{3FD4C386-91FF-43E6-9B73-F8113EBA7DCA}"/>
              </a:ext>
            </a:extLst>
          </p:cNvPr>
          <p:cNvSpPr/>
          <p:nvPr/>
        </p:nvSpPr>
        <p:spPr>
          <a:xfrm>
            <a:off x="1438010" y="2565995"/>
            <a:ext cx="251863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Social Media Advocacy</a:t>
            </a:r>
          </a:p>
        </p:txBody>
      </p:sp>
      <p:sp>
        <p:nvSpPr>
          <p:cNvPr id="37" name="Rectangle 36">
            <a:extLst>
              <a:ext uri="{FF2B5EF4-FFF2-40B4-BE49-F238E27FC236}">
                <a16:creationId xmlns:a16="http://schemas.microsoft.com/office/drawing/2014/main" id="{72687200-51B6-4D9E-A66C-081FCC838163}"/>
              </a:ext>
            </a:extLst>
          </p:cNvPr>
          <p:cNvSpPr/>
          <p:nvPr/>
        </p:nvSpPr>
        <p:spPr>
          <a:xfrm>
            <a:off x="1415769" y="5967320"/>
            <a:ext cx="2109873"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Contract Lobbyists</a:t>
            </a:r>
          </a:p>
        </p:txBody>
      </p:sp>
      <p:sp>
        <p:nvSpPr>
          <p:cNvPr id="38" name="Rectangle 37">
            <a:extLst>
              <a:ext uri="{FF2B5EF4-FFF2-40B4-BE49-F238E27FC236}">
                <a16:creationId xmlns:a16="http://schemas.microsoft.com/office/drawing/2014/main" id="{B62252EA-7D57-44B5-B730-7572B3120BB3}"/>
              </a:ext>
            </a:extLst>
          </p:cNvPr>
          <p:cNvSpPr/>
          <p:nvPr/>
        </p:nvSpPr>
        <p:spPr>
          <a:xfrm>
            <a:off x="1397920" y="3040167"/>
            <a:ext cx="324640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Meeting with Elected Officials</a:t>
            </a:r>
          </a:p>
        </p:txBody>
      </p:sp>
      <p:sp>
        <p:nvSpPr>
          <p:cNvPr id="39" name="Rectangle 38">
            <a:extLst>
              <a:ext uri="{FF2B5EF4-FFF2-40B4-BE49-F238E27FC236}">
                <a16:creationId xmlns:a16="http://schemas.microsoft.com/office/drawing/2014/main" id="{A2FBDBF2-45AF-42D9-B606-076DAD85272F}"/>
              </a:ext>
            </a:extLst>
          </p:cNvPr>
          <p:cNvSpPr/>
          <p:nvPr/>
        </p:nvSpPr>
        <p:spPr>
          <a:xfrm>
            <a:off x="1373984" y="3514339"/>
            <a:ext cx="121539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Coalitions</a:t>
            </a:r>
          </a:p>
        </p:txBody>
      </p:sp>
      <p:sp>
        <p:nvSpPr>
          <p:cNvPr id="40" name="Rectangle 39">
            <a:extLst>
              <a:ext uri="{FF2B5EF4-FFF2-40B4-BE49-F238E27FC236}">
                <a16:creationId xmlns:a16="http://schemas.microsoft.com/office/drawing/2014/main" id="{495F160F-C350-4E75-898D-EA043630CD24}"/>
              </a:ext>
            </a:extLst>
          </p:cNvPr>
          <p:cNvSpPr/>
          <p:nvPr/>
        </p:nvSpPr>
        <p:spPr>
          <a:xfrm>
            <a:off x="1373984" y="4529281"/>
            <a:ext cx="151676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Action Alerts</a:t>
            </a:r>
          </a:p>
        </p:txBody>
      </p:sp>
      <p:sp>
        <p:nvSpPr>
          <p:cNvPr id="41" name="Rectangle 40">
            <a:extLst>
              <a:ext uri="{FF2B5EF4-FFF2-40B4-BE49-F238E27FC236}">
                <a16:creationId xmlns:a16="http://schemas.microsoft.com/office/drawing/2014/main" id="{68901AB9-26F6-4125-ACF8-52B23775E4FF}"/>
              </a:ext>
            </a:extLst>
          </p:cNvPr>
          <p:cNvSpPr/>
          <p:nvPr/>
        </p:nvSpPr>
        <p:spPr>
          <a:xfrm>
            <a:off x="1422091" y="5003343"/>
            <a:ext cx="199125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Giving Testimony</a:t>
            </a:r>
          </a:p>
        </p:txBody>
      </p:sp>
      <p:sp>
        <p:nvSpPr>
          <p:cNvPr id="42" name="Rectangle 41">
            <a:extLst>
              <a:ext uri="{FF2B5EF4-FFF2-40B4-BE49-F238E27FC236}">
                <a16:creationId xmlns:a16="http://schemas.microsoft.com/office/drawing/2014/main" id="{480BD5CE-BC10-47A1-80D8-8D939ECE5C45}"/>
              </a:ext>
            </a:extLst>
          </p:cNvPr>
          <p:cNvSpPr/>
          <p:nvPr/>
        </p:nvSpPr>
        <p:spPr>
          <a:xfrm>
            <a:off x="1415769" y="5466806"/>
            <a:ext cx="349486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Government Affairs Committees</a:t>
            </a:r>
          </a:p>
        </p:txBody>
      </p:sp>
      <p:sp>
        <p:nvSpPr>
          <p:cNvPr id="43" name="Rectangle 42">
            <a:extLst>
              <a:ext uri="{FF2B5EF4-FFF2-40B4-BE49-F238E27FC236}">
                <a16:creationId xmlns:a16="http://schemas.microsoft.com/office/drawing/2014/main" id="{EFB49202-813D-4520-9104-CF64A5330887}"/>
              </a:ext>
            </a:extLst>
          </p:cNvPr>
          <p:cNvSpPr/>
          <p:nvPr/>
        </p:nvSpPr>
        <p:spPr>
          <a:xfrm>
            <a:off x="1397920" y="4026120"/>
            <a:ext cx="151996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Course Visits</a:t>
            </a:r>
          </a:p>
        </p:txBody>
      </p:sp>
      <p:sp>
        <p:nvSpPr>
          <p:cNvPr id="44" name="Oval 43">
            <a:extLst>
              <a:ext uri="{FF2B5EF4-FFF2-40B4-BE49-F238E27FC236}">
                <a16:creationId xmlns:a16="http://schemas.microsoft.com/office/drawing/2014/main" id="{B0A18354-C21A-4F32-BF2C-92547E1519A9}"/>
              </a:ext>
            </a:extLst>
          </p:cNvPr>
          <p:cNvSpPr>
            <a:spLocks noChangeAspect="1"/>
          </p:cNvSpPr>
          <p:nvPr/>
        </p:nvSpPr>
        <p:spPr>
          <a:xfrm>
            <a:off x="1176748" y="4603076"/>
            <a:ext cx="181122" cy="182880"/>
          </a:xfrm>
          <a:prstGeom prst="ellipse">
            <a:avLst/>
          </a:prstGeom>
          <a:solidFill>
            <a:srgbClr val="005D38"/>
          </a:solidFill>
          <a:ln w="25400">
            <a:solidFill>
              <a:srgbClr val="005D3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Tree>
    <p:extLst>
      <p:ext uri="{BB962C8B-B14F-4D97-AF65-F5344CB8AC3E}">
        <p14:creationId xmlns:p14="http://schemas.microsoft.com/office/powerpoint/2010/main" val="2326245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6286298" y="1263277"/>
            <a:ext cx="4081847" cy="4081847"/>
          </a:xfrm>
          <a:prstGeom prst="rect">
            <a:avLst/>
          </a:prstGeom>
        </p:spPr>
      </p:pic>
      <p:pic>
        <p:nvPicPr>
          <p:cNvPr id="3" name="Picture 3"/>
          <p:cNvPicPr>
            <a:picLocks noChangeAspect="1"/>
          </p:cNvPicPr>
          <p:nvPr/>
        </p:nvPicPr>
        <p:blipFill>
          <a:blip r:embed="rId3"/>
          <a:srcRect/>
          <a:stretch>
            <a:fillRect/>
          </a:stretch>
        </p:blipFill>
        <p:spPr>
          <a:xfrm>
            <a:off x="1523631" y="1545044"/>
            <a:ext cx="3518315" cy="3518315"/>
          </a:xfrm>
          <a:prstGeom prst="rect">
            <a:avLst/>
          </a:prstGeom>
        </p:spPr>
      </p:pic>
      <p:sp>
        <p:nvSpPr>
          <p:cNvPr id="4" name="TextBox 4"/>
          <p:cNvSpPr txBox="1"/>
          <p:nvPr/>
        </p:nvSpPr>
        <p:spPr>
          <a:xfrm>
            <a:off x="1576862" y="4807675"/>
            <a:ext cx="2302527" cy="347916"/>
          </a:xfrm>
          <a:prstGeom prst="rect">
            <a:avLst/>
          </a:prstGeom>
        </p:spPr>
        <p:txBody>
          <a:bodyPr wrap="square" lIns="0" tIns="0" rIns="0" bIns="0" rtlCol="0" anchor="t">
            <a:spAutoFit/>
          </a:bodyPr>
          <a:lstStyle/>
          <a:p>
            <a:pPr algn="ctr">
              <a:lnSpc>
                <a:spcPts val="2987"/>
              </a:lnSpc>
              <a:spcBef>
                <a:spcPct val="0"/>
              </a:spcBef>
            </a:pPr>
            <a:r>
              <a:rPr lang="en-US" sz="2000" b="1" dirty="0">
                <a:solidFill>
                  <a:srgbClr val="000000"/>
                </a:solidFill>
                <a:latin typeface="+mj-lt"/>
              </a:rPr>
              <a:t>Notify Members</a:t>
            </a:r>
          </a:p>
        </p:txBody>
      </p:sp>
      <p:pic>
        <p:nvPicPr>
          <p:cNvPr id="5" name="Picture 5"/>
          <p:cNvPicPr>
            <a:picLocks noChangeAspect="1"/>
          </p:cNvPicPr>
          <p:nvPr/>
        </p:nvPicPr>
        <p:blipFill>
          <a:blip r:embed="rId4"/>
          <a:srcRect/>
          <a:stretch>
            <a:fillRect/>
          </a:stretch>
        </p:blipFill>
        <p:spPr>
          <a:xfrm>
            <a:off x="549373" y="4657139"/>
            <a:ext cx="736548" cy="736548"/>
          </a:xfrm>
          <a:prstGeom prst="rect">
            <a:avLst/>
          </a:prstGeom>
        </p:spPr>
      </p:pic>
      <p:pic>
        <p:nvPicPr>
          <p:cNvPr id="6" name="Picture 6"/>
          <p:cNvPicPr>
            <a:picLocks noChangeAspect="1"/>
          </p:cNvPicPr>
          <p:nvPr/>
        </p:nvPicPr>
        <p:blipFill>
          <a:blip r:embed="rId4"/>
          <a:srcRect/>
          <a:stretch>
            <a:fillRect/>
          </a:stretch>
        </p:blipFill>
        <p:spPr>
          <a:xfrm>
            <a:off x="8006801" y="4604788"/>
            <a:ext cx="736548" cy="736548"/>
          </a:xfrm>
          <a:prstGeom prst="rect">
            <a:avLst/>
          </a:prstGeom>
        </p:spPr>
      </p:pic>
      <p:pic>
        <p:nvPicPr>
          <p:cNvPr id="7" name="Picture 7"/>
          <p:cNvPicPr>
            <a:picLocks noChangeAspect="1"/>
          </p:cNvPicPr>
          <p:nvPr/>
        </p:nvPicPr>
        <p:blipFill>
          <a:blip r:embed="rId4"/>
          <a:srcRect/>
          <a:stretch>
            <a:fillRect/>
          </a:stretch>
        </p:blipFill>
        <p:spPr>
          <a:xfrm>
            <a:off x="4131328" y="4657139"/>
            <a:ext cx="736548" cy="736548"/>
          </a:xfrm>
          <a:prstGeom prst="rect">
            <a:avLst/>
          </a:prstGeom>
        </p:spPr>
      </p:pic>
      <p:sp>
        <p:nvSpPr>
          <p:cNvPr id="8" name="TextBox 8"/>
          <p:cNvSpPr txBox="1"/>
          <p:nvPr/>
        </p:nvSpPr>
        <p:spPr>
          <a:xfrm>
            <a:off x="4927886" y="4807675"/>
            <a:ext cx="3001843" cy="347916"/>
          </a:xfrm>
          <a:prstGeom prst="rect">
            <a:avLst/>
          </a:prstGeom>
        </p:spPr>
        <p:txBody>
          <a:bodyPr wrap="square" lIns="0" tIns="0" rIns="0" bIns="0" rtlCol="0" anchor="t">
            <a:spAutoFit/>
          </a:bodyPr>
          <a:lstStyle/>
          <a:p>
            <a:pPr algn="ctr">
              <a:lnSpc>
                <a:spcPts val="2987"/>
              </a:lnSpc>
              <a:spcBef>
                <a:spcPct val="0"/>
              </a:spcBef>
            </a:pPr>
            <a:r>
              <a:rPr lang="en-US" sz="2000" b="1" dirty="0">
                <a:solidFill>
                  <a:srgbClr val="000000"/>
                </a:solidFill>
                <a:latin typeface="+mj-lt"/>
              </a:rPr>
              <a:t>Provide Background</a:t>
            </a:r>
          </a:p>
        </p:txBody>
      </p:sp>
      <p:sp>
        <p:nvSpPr>
          <p:cNvPr id="9" name="TextBox 9"/>
          <p:cNvSpPr txBox="1"/>
          <p:nvPr/>
        </p:nvSpPr>
        <p:spPr>
          <a:xfrm>
            <a:off x="8885617" y="4807675"/>
            <a:ext cx="2085658" cy="347916"/>
          </a:xfrm>
          <a:prstGeom prst="rect">
            <a:avLst/>
          </a:prstGeom>
        </p:spPr>
        <p:txBody>
          <a:bodyPr wrap="square" lIns="0" tIns="0" rIns="0" bIns="0" rtlCol="0" anchor="t">
            <a:spAutoFit/>
          </a:bodyPr>
          <a:lstStyle/>
          <a:p>
            <a:pPr algn="ctr">
              <a:lnSpc>
                <a:spcPts val="2987"/>
              </a:lnSpc>
              <a:spcBef>
                <a:spcPct val="0"/>
              </a:spcBef>
            </a:pPr>
            <a:r>
              <a:rPr lang="en-US" sz="2000" b="1" dirty="0">
                <a:solidFill>
                  <a:srgbClr val="000000"/>
                </a:solidFill>
                <a:latin typeface="+mj-lt"/>
              </a:rPr>
              <a:t>Don't Overuse</a:t>
            </a:r>
          </a:p>
        </p:txBody>
      </p:sp>
      <p:sp>
        <p:nvSpPr>
          <p:cNvPr id="10" name="TextBox 10"/>
          <p:cNvSpPr txBox="1"/>
          <p:nvPr/>
        </p:nvSpPr>
        <p:spPr>
          <a:xfrm>
            <a:off x="1607496" y="5364126"/>
            <a:ext cx="2302527" cy="1259832"/>
          </a:xfrm>
          <a:prstGeom prst="rect">
            <a:avLst/>
          </a:prstGeom>
        </p:spPr>
        <p:txBody>
          <a:bodyPr lIns="0" tIns="0" rIns="0" bIns="0" rtlCol="0" anchor="t">
            <a:spAutoFit/>
          </a:bodyPr>
          <a:lstStyle/>
          <a:p>
            <a:pPr algn="ctr">
              <a:lnSpc>
                <a:spcPts val="2043"/>
              </a:lnSpc>
              <a:spcBef>
                <a:spcPct val="0"/>
              </a:spcBef>
            </a:pPr>
            <a:r>
              <a:rPr lang="en-US" sz="1400" b="1" dirty="0">
                <a:solidFill>
                  <a:srgbClr val="000000"/>
                </a:solidFill>
                <a:latin typeface="+mj-lt"/>
              </a:rPr>
              <a:t>Sending an action alert is a great way to quickly notify members of urgent matters requiring their engagement.</a:t>
            </a:r>
          </a:p>
        </p:txBody>
      </p:sp>
      <p:sp>
        <p:nvSpPr>
          <p:cNvPr id="11" name="TextBox 11"/>
          <p:cNvSpPr txBox="1"/>
          <p:nvPr/>
        </p:nvSpPr>
        <p:spPr>
          <a:xfrm>
            <a:off x="5199816" y="5364126"/>
            <a:ext cx="2635940" cy="1259832"/>
          </a:xfrm>
          <a:prstGeom prst="rect">
            <a:avLst/>
          </a:prstGeom>
        </p:spPr>
        <p:txBody>
          <a:bodyPr lIns="0" tIns="0" rIns="0" bIns="0" rtlCol="0" anchor="t">
            <a:spAutoFit/>
          </a:bodyPr>
          <a:lstStyle/>
          <a:p>
            <a:pPr algn="ctr">
              <a:lnSpc>
                <a:spcPts val="2043"/>
              </a:lnSpc>
              <a:spcBef>
                <a:spcPct val="0"/>
              </a:spcBef>
            </a:pPr>
            <a:r>
              <a:rPr lang="en-US" sz="1400" b="1" dirty="0">
                <a:solidFill>
                  <a:srgbClr val="000000"/>
                </a:solidFill>
                <a:latin typeface="+mj-lt"/>
              </a:rPr>
              <a:t>Action alerts should include at least some level of background on the matter at hand so members can be as effective as possible.</a:t>
            </a:r>
          </a:p>
        </p:txBody>
      </p:sp>
      <p:sp>
        <p:nvSpPr>
          <p:cNvPr id="12" name="TextBox 12"/>
          <p:cNvSpPr txBox="1"/>
          <p:nvPr/>
        </p:nvSpPr>
        <p:spPr>
          <a:xfrm>
            <a:off x="8609380" y="5341336"/>
            <a:ext cx="2607327" cy="1260858"/>
          </a:xfrm>
          <a:prstGeom prst="rect">
            <a:avLst/>
          </a:prstGeom>
        </p:spPr>
        <p:txBody>
          <a:bodyPr lIns="0" tIns="0" rIns="0" bIns="0" rtlCol="0" anchor="t">
            <a:spAutoFit/>
          </a:bodyPr>
          <a:lstStyle/>
          <a:p>
            <a:pPr algn="ctr">
              <a:lnSpc>
                <a:spcPts val="2043"/>
              </a:lnSpc>
              <a:spcBef>
                <a:spcPct val="0"/>
              </a:spcBef>
            </a:pPr>
            <a:r>
              <a:rPr lang="en-US" sz="1400" b="1" dirty="0">
                <a:solidFill>
                  <a:srgbClr val="000000"/>
                </a:solidFill>
                <a:latin typeface="+mj-lt"/>
              </a:rPr>
              <a:t> It is recommended that action alerts are used no more than three or four times annually to uphold their sense of importance.</a:t>
            </a:r>
          </a:p>
        </p:txBody>
      </p:sp>
      <p:grpSp>
        <p:nvGrpSpPr>
          <p:cNvPr id="13" name="Group 12">
            <a:extLst>
              <a:ext uri="{FF2B5EF4-FFF2-40B4-BE49-F238E27FC236}">
                <a16:creationId xmlns:a16="http://schemas.microsoft.com/office/drawing/2014/main" id="{15F71239-A3B5-4697-8C9B-091ADD8F8BE1}"/>
              </a:ext>
            </a:extLst>
          </p:cNvPr>
          <p:cNvGrpSpPr/>
          <p:nvPr/>
        </p:nvGrpSpPr>
        <p:grpSpPr>
          <a:xfrm>
            <a:off x="0" y="69137"/>
            <a:ext cx="12192000" cy="786177"/>
            <a:chOff x="0" y="83316"/>
            <a:chExt cx="12192000" cy="786177"/>
          </a:xfrm>
        </p:grpSpPr>
        <p:grpSp>
          <p:nvGrpSpPr>
            <p:cNvPr id="14" name="Group 13">
              <a:extLst>
                <a:ext uri="{FF2B5EF4-FFF2-40B4-BE49-F238E27FC236}">
                  <a16:creationId xmlns:a16="http://schemas.microsoft.com/office/drawing/2014/main" id="{ECBDCD81-24EE-42AD-9EE7-D025F2CEA381}"/>
                </a:ext>
              </a:extLst>
            </p:cNvPr>
            <p:cNvGrpSpPr/>
            <p:nvPr/>
          </p:nvGrpSpPr>
          <p:grpSpPr>
            <a:xfrm>
              <a:off x="0" y="83316"/>
              <a:ext cx="12192000" cy="786177"/>
              <a:chOff x="0" y="15594"/>
              <a:chExt cx="12192000" cy="786177"/>
            </a:xfrm>
          </p:grpSpPr>
          <p:sp>
            <p:nvSpPr>
              <p:cNvPr id="16" name="Rectangle 15">
                <a:extLst>
                  <a:ext uri="{FF2B5EF4-FFF2-40B4-BE49-F238E27FC236}">
                    <a16:creationId xmlns:a16="http://schemas.microsoft.com/office/drawing/2014/main" id="{D6EF55DD-8E55-4B9F-B69B-18EDB4090EFC}"/>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2D082BE1-4DDE-47C1-95AF-67B03DA9560D}"/>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8" name="Picture 16">
                <a:extLst>
                  <a:ext uri="{FF2B5EF4-FFF2-40B4-BE49-F238E27FC236}">
                    <a16:creationId xmlns:a16="http://schemas.microsoft.com/office/drawing/2014/main" id="{22AA65F7-4A13-4A42-B102-2EAF0FDD37D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 name="TextBox 14">
              <a:extLst>
                <a:ext uri="{FF2B5EF4-FFF2-40B4-BE49-F238E27FC236}">
                  <a16:creationId xmlns:a16="http://schemas.microsoft.com/office/drawing/2014/main" id="{90F499FA-310A-4EB5-9BF0-5C22DA50B112}"/>
                </a:ext>
              </a:extLst>
            </p:cNvPr>
            <p:cNvSpPr txBox="1">
              <a:spLocks noChangeArrowheads="1"/>
            </p:cNvSpPr>
            <p:nvPr/>
          </p:nvSpPr>
          <p:spPr bwMode="auto">
            <a:xfrm>
              <a:off x="9556969" y="192351"/>
              <a:ext cx="109356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ACTION ALERTS</a:t>
              </a:r>
            </a:p>
          </p:txBody>
        </p:sp>
      </p:grpSp>
      <p:sp>
        <p:nvSpPr>
          <p:cNvPr id="19" name="Rectangle 18">
            <a:extLst>
              <a:ext uri="{FF2B5EF4-FFF2-40B4-BE49-F238E27FC236}">
                <a16:creationId xmlns:a16="http://schemas.microsoft.com/office/drawing/2014/main" id="{7169A836-96E3-4B35-9B42-5AB3A47D5403}"/>
              </a:ext>
            </a:extLst>
          </p:cNvPr>
          <p:cNvSpPr/>
          <p:nvPr/>
        </p:nvSpPr>
        <p:spPr>
          <a:xfrm>
            <a:off x="1144681" y="929413"/>
            <a:ext cx="10291116" cy="707886"/>
          </a:xfrm>
          <a:prstGeom prst="rect">
            <a:avLst/>
          </a:prstGeom>
        </p:spPr>
        <p:txBody>
          <a:bodyPr wrap="square">
            <a:spAutoFit/>
          </a:bodyPr>
          <a:lstStyle/>
          <a:p>
            <a:pPr algn="ctr"/>
            <a:r>
              <a:rPr lang="en-US" altLang="en-US" sz="4000" b="1" dirty="0">
                <a:solidFill>
                  <a:srgbClr val="000000"/>
                </a:solidFill>
                <a:latin typeface="Georgia" charset="0"/>
                <a:ea typeface="ＭＳ Ｐゴシック" charset="-128"/>
                <a:cs typeface="MS PGothic" charset="-128"/>
              </a:rPr>
              <a:t>Sending Action Alerts</a:t>
            </a:r>
            <a:endParaRPr lang="en-US" sz="2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a:stCxn id="13" idx="0"/>
          </p:cNvCxnSpPr>
          <p:nvPr/>
        </p:nvCxnSpPr>
        <p:spPr>
          <a:xfrm flipV="1">
            <a:off x="1256890" y="1785513"/>
            <a:ext cx="0" cy="1843798"/>
          </a:xfrm>
          <a:prstGeom prst="straightConnector1">
            <a:avLst/>
          </a:prstGeom>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511826" y="959003"/>
            <a:ext cx="11263973" cy="1115568"/>
          </a:xfrm>
        </p:spPr>
        <p:txBody>
          <a:bodyPr/>
          <a:lstStyle/>
          <a:p>
            <a:r>
              <a:rPr lang="en-US" dirty="0">
                <a:latin typeface="+mj-lt"/>
              </a:rPr>
              <a:t>Roadmap</a:t>
            </a:r>
          </a:p>
        </p:txBody>
      </p:sp>
      <p:grpSp>
        <p:nvGrpSpPr>
          <p:cNvPr id="11" name="Group 10">
            <a:extLst>
              <a:ext uri="{FF2B5EF4-FFF2-40B4-BE49-F238E27FC236}">
                <a16:creationId xmlns:a16="http://schemas.microsoft.com/office/drawing/2014/main" id="{E14095DC-4791-498F-822C-C47AE834E36F}"/>
              </a:ext>
            </a:extLst>
          </p:cNvPr>
          <p:cNvGrpSpPr/>
          <p:nvPr/>
        </p:nvGrpSpPr>
        <p:grpSpPr>
          <a:xfrm>
            <a:off x="0" y="31775"/>
            <a:ext cx="12192000" cy="786177"/>
            <a:chOff x="0" y="15594"/>
            <a:chExt cx="12192000" cy="786177"/>
          </a:xfrm>
        </p:grpSpPr>
        <p:sp>
          <p:nvSpPr>
            <p:cNvPr id="12" name="Rectangle 11">
              <a:extLst>
                <a:ext uri="{FF2B5EF4-FFF2-40B4-BE49-F238E27FC236}">
                  <a16:creationId xmlns:a16="http://schemas.microsoft.com/office/drawing/2014/main" id="{4AF62A28-010A-42E4-9977-20CD21B9DBF7}"/>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648808F-2F5D-47F7-A012-12429C16EBF8}"/>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5" name="Picture 16">
              <a:extLst>
                <a:ext uri="{FF2B5EF4-FFF2-40B4-BE49-F238E27FC236}">
                  <a16:creationId xmlns:a16="http://schemas.microsoft.com/office/drawing/2014/main" id="{23F2F733-A36B-4DBF-BE05-7A80B66CA5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a:extLst>
              <a:ext uri="{FF2B5EF4-FFF2-40B4-BE49-F238E27FC236}">
                <a16:creationId xmlns:a16="http://schemas.microsoft.com/office/drawing/2014/main" id="{320C0213-CB25-413A-9644-F4254B76F9D1}"/>
              </a:ext>
            </a:extLst>
          </p:cNvPr>
          <p:cNvGrpSpPr/>
          <p:nvPr/>
        </p:nvGrpSpPr>
        <p:grpSpPr>
          <a:xfrm>
            <a:off x="1166130" y="1680147"/>
            <a:ext cx="188632" cy="4563279"/>
            <a:chOff x="1521642" y="1670371"/>
            <a:chExt cx="188632" cy="4563279"/>
          </a:xfrm>
          <a:solidFill>
            <a:schemeClr val="bg2"/>
          </a:solidFill>
        </p:grpSpPr>
        <p:cxnSp>
          <p:nvCxnSpPr>
            <p:cNvPr id="29" name="Straight Arrow Connector 28">
              <a:extLst>
                <a:ext uri="{FF2B5EF4-FFF2-40B4-BE49-F238E27FC236}">
                  <a16:creationId xmlns:a16="http://schemas.microsoft.com/office/drawing/2014/main" id="{5FC5D247-AD92-46F4-AF64-06842EDBAB5E}"/>
                </a:ext>
              </a:extLst>
            </p:cNvPr>
            <p:cNvCxnSpPr>
              <a:cxnSpLocks/>
            </p:cNvCxnSpPr>
            <p:nvPr/>
          </p:nvCxnSpPr>
          <p:spPr>
            <a:xfrm flipV="1">
              <a:off x="1608486" y="3797185"/>
              <a:ext cx="7434" cy="2417308"/>
            </a:xfrm>
            <a:prstGeom prst="straightConnector1">
              <a:avLst/>
            </a:prstGeom>
            <a:grpFill/>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5AA26C76-BC26-4522-9F2A-F7F5B438AAAA}"/>
                </a:ext>
              </a:extLst>
            </p:cNvPr>
            <p:cNvGrpSpPr/>
            <p:nvPr/>
          </p:nvGrpSpPr>
          <p:grpSpPr>
            <a:xfrm>
              <a:off x="1521642" y="1670371"/>
              <a:ext cx="188632" cy="4563279"/>
              <a:chOff x="922267" y="1695453"/>
              <a:chExt cx="188632" cy="4563279"/>
            </a:xfrm>
            <a:grpFill/>
          </p:grpSpPr>
          <p:grpSp>
            <p:nvGrpSpPr>
              <p:cNvPr id="19" name="Group 18">
                <a:extLst>
                  <a:ext uri="{FF2B5EF4-FFF2-40B4-BE49-F238E27FC236}">
                    <a16:creationId xmlns:a16="http://schemas.microsoft.com/office/drawing/2014/main" id="{6B98CD3F-863A-4406-992A-2A9FFF419ADF}"/>
                  </a:ext>
                </a:extLst>
              </p:cNvPr>
              <p:cNvGrpSpPr/>
              <p:nvPr/>
            </p:nvGrpSpPr>
            <p:grpSpPr>
              <a:xfrm>
                <a:off x="922267" y="1695453"/>
                <a:ext cx="181321" cy="4563279"/>
                <a:chOff x="922267" y="1695453"/>
                <a:chExt cx="181321" cy="4563279"/>
              </a:xfrm>
              <a:grpFill/>
            </p:grpSpPr>
            <p:grpSp>
              <p:nvGrpSpPr>
                <p:cNvPr id="16" name="Group 15">
                  <a:extLst>
                    <a:ext uri="{FF2B5EF4-FFF2-40B4-BE49-F238E27FC236}">
                      <a16:creationId xmlns:a16="http://schemas.microsoft.com/office/drawing/2014/main" id="{334A079A-1E89-4A87-8940-5D697F351AC6}"/>
                    </a:ext>
                  </a:extLst>
                </p:cNvPr>
                <p:cNvGrpSpPr/>
                <p:nvPr/>
              </p:nvGrpSpPr>
              <p:grpSpPr>
                <a:xfrm>
                  <a:off x="922466" y="1695453"/>
                  <a:ext cx="181122" cy="2132044"/>
                  <a:chOff x="2178982" y="1753154"/>
                  <a:chExt cx="181122" cy="2132044"/>
                </a:xfrm>
                <a:grpFill/>
              </p:grpSpPr>
              <p:grpSp>
                <p:nvGrpSpPr>
                  <p:cNvPr id="6" name="Group 5">
                    <a:extLst>
                      <a:ext uri="{FF2B5EF4-FFF2-40B4-BE49-F238E27FC236}">
                        <a16:creationId xmlns:a16="http://schemas.microsoft.com/office/drawing/2014/main" id="{6779DFB7-884A-4AA2-83AC-4B69CFC6F10F}"/>
                      </a:ext>
                    </a:extLst>
                  </p:cNvPr>
                  <p:cNvGrpSpPr/>
                  <p:nvPr/>
                </p:nvGrpSpPr>
                <p:grpSpPr>
                  <a:xfrm>
                    <a:off x="2178982" y="2727736"/>
                    <a:ext cx="181122" cy="670171"/>
                    <a:chOff x="2465536" y="2890377"/>
                    <a:chExt cx="181122" cy="670171"/>
                  </a:xfrm>
                  <a:grpFill/>
                </p:grpSpPr>
                <p:sp>
                  <p:nvSpPr>
                    <p:cNvPr id="7" name="Oval 6"/>
                    <p:cNvSpPr>
                      <a:spLocks noChangeAspect="1"/>
                    </p:cNvSpPr>
                    <p:nvPr/>
                  </p:nvSpPr>
                  <p:spPr>
                    <a:xfrm>
                      <a:off x="2465536" y="2890377"/>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8" name="Oval 7"/>
                    <p:cNvSpPr>
                      <a:spLocks noChangeAspect="1"/>
                    </p:cNvSpPr>
                    <p:nvPr/>
                  </p:nvSpPr>
                  <p:spPr>
                    <a:xfrm>
                      <a:off x="2465536" y="3377668"/>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nvGrpSpPr>
                  <p:cNvPr id="3" name="Group 2">
                    <a:extLst>
                      <a:ext uri="{FF2B5EF4-FFF2-40B4-BE49-F238E27FC236}">
                        <a16:creationId xmlns:a16="http://schemas.microsoft.com/office/drawing/2014/main" id="{B5BD6781-A523-45DA-93C2-7EAB50767823}"/>
                      </a:ext>
                    </a:extLst>
                  </p:cNvPr>
                  <p:cNvGrpSpPr/>
                  <p:nvPr/>
                </p:nvGrpSpPr>
                <p:grpSpPr>
                  <a:xfrm>
                    <a:off x="2178982" y="1753154"/>
                    <a:ext cx="181122" cy="2132044"/>
                    <a:chOff x="2465536" y="1915795"/>
                    <a:chExt cx="181122" cy="2132044"/>
                  </a:xfrm>
                  <a:grpFill/>
                </p:grpSpPr>
                <p:sp>
                  <p:nvSpPr>
                    <p:cNvPr id="5" name="Oval 4"/>
                    <p:cNvSpPr>
                      <a:spLocks noChangeAspect="1"/>
                    </p:cNvSpPr>
                    <p:nvPr/>
                  </p:nvSpPr>
                  <p:spPr>
                    <a:xfrm>
                      <a:off x="2465536" y="2403086"/>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9" name="Oval 8"/>
                    <p:cNvSpPr>
                      <a:spLocks noChangeAspect="1"/>
                    </p:cNvSpPr>
                    <p:nvPr/>
                  </p:nvSpPr>
                  <p:spPr>
                    <a:xfrm>
                      <a:off x="2465536" y="191579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13" name="Oval 12"/>
                    <p:cNvSpPr>
                      <a:spLocks noChangeAspect="1"/>
                    </p:cNvSpPr>
                    <p:nvPr/>
                  </p:nvSpPr>
                  <p:spPr>
                    <a:xfrm>
                      <a:off x="2465536" y="3864959"/>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22" name="Oval 21">
                  <a:extLst>
                    <a:ext uri="{FF2B5EF4-FFF2-40B4-BE49-F238E27FC236}">
                      <a16:creationId xmlns:a16="http://schemas.microsoft.com/office/drawing/2014/main" id="{B75B1F4C-71E2-4A96-8B6D-0C574AB37B49}"/>
                    </a:ext>
                  </a:extLst>
                </p:cNvPr>
                <p:cNvSpPr>
                  <a:spLocks noChangeAspect="1"/>
                </p:cNvSpPr>
                <p:nvPr/>
              </p:nvSpPr>
              <p:spPr>
                <a:xfrm>
                  <a:off x="922267" y="41346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6" name="Oval 25">
                  <a:extLst>
                    <a:ext uri="{FF2B5EF4-FFF2-40B4-BE49-F238E27FC236}">
                      <a16:creationId xmlns:a16="http://schemas.microsoft.com/office/drawing/2014/main" id="{85955EBF-A79D-41E2-8C33-8B00C00897DC}"/>
                    </a:ext>
                  </a:extLst>
                </p:cNvPr>
                <p:cNvSpPr>
                  <a:spLocks noChangeAspect="1"/>
                </p:cNvSpPr>
                <p:nvPr/>
              </p:nvSpPr>
              <p:spPr>
                <a:xfrm>
                  <a:off x="922343" y="60758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7" name="Oval 26">
                  <a:extLst>
                    <a:ext uri="{FF2B5EF4-FFF2-40B4-BE49-F238E27FC236}">
                      <a16:creationId xmlns:a16="http://schemas.microsoft.com/office/drawing/2014/main" id="{F81356B2-4606-4ABA-B145-CC867801BDC9}"/>
                    </a:ext>
                  </a:extLst>
                </p:cNvPr>
                <p:cNvSpPr>
                  <a:spLocks noChangeAspect="1"/>
                </p:cNvSpPr>
                <p:nvPr/>
              </p:nvSpPr>
              <p:spPr>
                <a:xfrm>
                  <a:off x="922466" y="5106490"/>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sp>
            <p:nvSpPr>
              <p:cNvPr id="25" name="Oval 24">
                <a:extLst>
                  <a:ext uri="{FF2B5EF4-FFF2-40B4-BE49-F238E27FC236}">
                    <a16:creationId xmlns:a16="http://schemas.microsoft.com/office/drawing/2014/main" id="{DFC18CE1-E0B6-40E6-916E-1B88B31AAEB7}"/>
                  </a:ext>
                </a:extLst>
              </p:cNvPr>
              <p:cNvSpPr>
                <a:spLocks noChangeAspect="1"/>
              </p:cNvSpPr>
              <p:nvPr/>
            </p:nvSpPr>
            <p:spPr>
              <a:xfrm>
                <a:off x="929777" y="462107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8" name="Oval 27">
                <a:extLst>
                  <a:ext uri="{FF2B5EF4-FFF2-40B4-BE49-F238E27FC236}">
                    <a16:creationId xmlns:a16="http://schemas.microsoft.com/office/drawing/2014/main" id="{D1963A7C-1EE6-464D-898E-C9E36AD87D24}"/>
                  </a:ext>
                </a:extLst>
              </p:cNvPr>
              <p:cNvSpPr>
                <a:spLocks noChangeAspect="1"/>
              </p:cNvSpPr>
              <p:nvPr/>
            </p:nvSpPr>
            <p:spPr>
              <a:xfrm>
                <a:off x="929777" y="559652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34" name="Rectangle 33">
            <a:extLst>
              <a:ext uri="{FF2B5EF4-FFF2-40B4-BE49-F238E27FC236}">
                <a16:creationId xmlns:a16="http://schemas.microsoft.com/office/drawing/2014/main" id="{4161FA21-9D96-45F8-AAE3-5C008175431C}"/>
              </a:ext>
            </a:extLst>
          </p:cNvPr>
          <p:cNvSpPr/>
          <p:nvPr/>
        </p:nvSpPr>
        <p:spPr>
          <a:xfrm>
            <a:off x="1438012" y="1614146"/>
            <a:ext cx="216758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Advocacy Overview</a:t>
            </a:r>
          </a:p>
        </p:txBody>
      </p:sp>
      <p:sp>
        <p:nvSpPr>
          <p:cNvPr id="35" name="Rectangle 34">
            <a:extLst>
              <a:ext uri="{FF2B5EF4-FFF2-40B4-BE49-F238E27FC236}">
                <a16:creationId xmlns:a16="http://schemas.microsoft.com/office/drawing/2014/main" id="{9A5D405B-70F9-48C1-B004-BD1B6A15D671}"/>
              </a:ext>
            </a:extLst>
          </p:cNvPr>
          <p:cNvSpPr/>
          <p:nvPr/>
        </p:nvSpPr>
        <p:spPr>
          <a:xfrm>
            <a:off x="1438011" y="2074212"/>
            <a:ext cx="292580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Legislation and Regulation</a:t>
            </a:r>
          </a:p>
        </p:txBody>
      </p:sp>
      <p:sp>
        <p:nvSpPr>
          <p:cNvPr id="36" name="Rectangle 35">
            <a:extLst>
              <a:ext uri="{FF2B5EF4-FFF2-40B4-BE49-F238E27FC236}">
                <a16:creationId xmlns:a16="http://schemas.microsoft.com/office/drawing/2014/main" id="{3FD4C386-91FF-43E6-9B73-F8113EBA7DCA}"/>
              </a:ext>
            </a:extLst>
          </p:cNvPr>
          <p:cNvSpPr/>
          <p:nvPr/>
        </p:nvSpPr>
        <p:spPr>
          <a:xfrm>
            <a:off x="1438010" y="2565995"/>
            <a:ext cx="251863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Social Media Advocacy</a:t>
            </a:r>
          </a:p>
        </p:txBody>
      </p:sp>
      <p:sp>
        <p:nvSpPr>
          <p:cNvPr id="37" name="Rectangle 36">
            <a:extLst>
              <a:ext uri="{FF2B5EF4-FFF2-40B4-BE49-F238E27FC236}">
                <a16:creationId xmlns:a16="http://schemas.microsoft.com/office/drawing/2014/main" id="{72687200-51B6-4D9E-A66C-081FCC838163}"/>
              </a:ext>
            </a:extLst>
          </p:cNvPr>
          <p:cNvSpPr/>
          <p:nvPr/>
        </p:nvSpPr>
        <p:spPr>
          <a:xfrm>
            <a:off x="1415769" y="5967320"/>
            <a:ext cx="2109873"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Contract Lobbyists</a:t>
            </a:r>
          </a:p>
        </p:txBody>
      </p:sp>
      <p:sp>
        <p:nvSpPr>
          <p:cNvPr id="38" name="Rectangle 37">
            <a:extLst>
              <a:ext uri="{FF2B5EF4-FFF2-40B4-BE49-F238E27FC236}">
                <a16:creationId xmlns:a16="http://schemas.microsoft.com/office/drawing/2014/main" id="{B62252EA-7D57-44B5-B730-7572B3120BB3}"/>
              </a:ext>
            </a:extLst>
          </p:cNvPr>
          <p:cNvSpPr/>
          <p:nvPr/>
        </p:nvSpPr>
        <p:spPr>
          <a:xfrm>
            <a:off x="1397920" y="3040167"/>
            <a:ext cx="324640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Meeting with Elected Officials</a:t>
            </a:r>
          </a:p>
        </p:txBody>
      </p:sp>
      <p:sp>
        <p:nvSpPr>
          <p:cNvPr id="39" name="Rectangle 38">
            <a:extLst>
              <a:ext uri="{FF2B5EF4-FFF2-40B4-BE49-F238E27FC236}">
                <a16:creationId xmlns:a16="http://schemas.microsoft.com/office/drawing/2014/main" id="{A2FBDBF2-45AF-42D9-B606-076DAD85272F}"/>
              </a:ext>
            </a:extLst>
          </p:cNvPr>
          <p:cNvSpPr/>
          <p:nvPr/>
        </p:nvSpPr>
        <p:spPr>
          <a:xfrm>
            <a:off x="1373984" y="3514339"/>
            <a:ext cx="121539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Coalitions</a:t>
            </a:r>
          </a:p>
        </p:txBody>
      </p:sp>
      <p:sp>
        <p:nvSpPr>
          <p:cNvPr id="40" name="Rectangle 39">
            <a:extLst>
              <a:ext uri="{FF2B5EF4-FFF2-40B4-BE49-F238E27FC236}">
                <a16:creationId xmlns:a16="http://schemas.microsoft.com/office/drawing/2014/main" id="{495F160F-C350-4E75-898D-EA043630CD24}"/>
              </a:ext>
            </a:extLst>
          </p:cNvPr>
          <p:cNvSpPr/>
          <p:nvPr/>
        </p:nvSpPr>
        <p:spPr>
          <a:xfrm>
            <a:off x="1373984" y="4529281"/>
            <a:ext cx="151676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Action Alerts</a:t>
            </a:r>
          </a:p>
        </p:txBody>
      </p:sp>
      <p:sp>
        <p:nvSpPr>
          <p:cNvPr id="41" name="Rectangle 40">
            <a:extLst>
              <a:ext uri="{FF2B5EF4-FFF2-40B4-BE49-F238E27FC236}">
                <a16:creationId xmlns:a16="http://schemas.microsoft.com/office/drawing/2014/main" id="{68901AB9-26F6-4125-ACF8-52B23775E4FF}"/>
              </a:ext>
            </a:extLst>
          </p:cNvPr>
          <p:cNvSpPr/>
          <p:nvPr/>
        </p:nvSpPr>
        <p:spPr>
          <a:xfrm>
            <a:off x="1415769" y="5012073"/>
            <a:ext cx="199125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Giving Testimony</a:t>
            </a:r>
          </a:p>
        </p:txBody>
      </p:sp>
      <p:sp>
        <p:nvSpPr>
          <p:cNvPr id="42" name="Rectangle 41">
            <a:extLst>
              <a:ext uri="{FF2B5EF4-FFF2-40B4-BE49-F238E27FC236}">
                <a16:creationId xmlns:a16="http://schemas.microsoft.com/office/drawing/2014/main" id="{480BD5CE-BC10-47A1-80D8-8D939ECE5C45}"/>
              </a:ext>
            </a:extLst>
          </p:cNvPr>
          <p:cNvSpPr/>
          <p:nvPr/>
        </p:nvSpPr>
        <p:spPr>
          <a:xfrm>
            <a:off x="1415769" y="5487993"/>
            <a:ext cx="349486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Government Affairs Committees</a:t>
            </a:r>
          </a:p>
        </p:txBody>
      </p:sp>
      <p:sp>
        <p:nvSpPr>
          <p:cNvPr id="43" name="Rectangle 42">
            <a:extLst>
              <a:ext uri="{FF2B5EF4-FFF2-40B4-BE49-F238E27FC236}">
                <a16:creationId xmlns:a16="http://schemas.microsoft.com/office/drawing/2014/main" id="{EFB49202-813D-4520-9104-CF64A5330887}"/>
              </a:ext>
            </a:extLst>
          </p:cNvPr>
          <p:cNvSpPr/>
          <p:nvPr/>
        </p:nvSpPr>
        <p:spPr>
          <a:xfrm>
            <a:off x="1397920" y="4026120"/>
            <a:ext cx="151996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Course Visits</a:t>
            </a:r>
          </a:p>
        </p:txBody>
      </p:sp>
      <p:sp>
        <p:nvSpPr>
          <p:cNvPr id="44" name="Oval 43">
            <a:extLst>
              <a:ext uri="{FF2B5EF4-FFF2-40B4-BE49-F238E27FC236}">
                <a16:creationId xmlns:a16="http://schemas.microsoft.com/office/drawing/2014/main" id="{B0A18354-C21A-4F32-BF2C-92547E1519A9}"/>
              </a:ext>
            </a:extLst>
          </p:cNvPr>
          <p:cNvSpPr>
            <a:spLocks noChangeAspect="1"/>
          </p:cNvSpPr>
          <p:nvPr/>
        </p:nvSpPr>
        <p:spPr>
          <a:xfrm>
            <a:off x="1169847" y="5097651"/>
            <a:ext cx="181122" cy="182880"/>
          </a:xfrm>
          <a:prstGeom prst="ellipse">
            <a:avLst/>
          </a:prstGeom>
          <a:solidFill>
            <a:srgbClr val="005D38"/>
          </a:solidFill>
          <a:ln w="25400">
            <a:solidFill>
              <a:srgbClr val="005D3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Tree>
    <p:extLst>
      <p:ext uri="{BB962C8B-B14F-4D97-AF65-F5344CB8AC3E}">
        <p14:creationId xmlns:p14="http://schemas.microsoft.com/office/powerpoint/2010/main" val="23903497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1671937" y="1065838"/>
            <a:ext cx="3769788" cy="3769788"/>
          </a:xfrm>
          <a:prstGeom prst="rect">
            <a:avLst/>
          </a:prstGeom>
        </p:spPr>
      </p:pic>
      <p:sp>
        <p:nvSpPr>
          <p:cNvPr id="3" name="TextBox 3"/>
          <p:cNvSpPr txBox="1"/>
          <p:nvPr/>
        </p:nvSpPr>
        <p:spPr>
          <a:xfrm>
            <a:off x="685800" y="4398378"/>
            <a:ext cx="5742063" cy="1669175"/>
          </a:xfrm>
          <a:prstGeom prst="rect">
            <a:avLst/>
          </a:prstGeom>
        </p:spPr>
        <p:txBody>
          <a:bodyPr lIns="0" tIns="0" rIns="0" bIns="0" rtlCol="0" anchor="t">
            <a:spAutoFit/>
          </a:bodyPr>
          <a:lstStyle/>
          <a:p>
            <a:pPr algn="ctr">
              <a:lnSpc>
                <a:spcPts val="2213"/>
              </a:lnSpc>
              <a:spcBef>
                <a:spcPct val="0"/>
              </a:spcBef>
            </a:pPr>
            <a:r>
              <a:rPr lang="en-US" sz="1581" b="1" dirty="0">
                <a:solidFill>
                  <a:srgbClr val="000000"/>
                </a:solidFill>
                <a:latin typeface="+mj-lt"/>
              </a:rPr>
              <a:t>Lawmakers hold hearings to gather information on issues that are the subject of legislation or proposed</a:t>
            </a:r>
          </a:p>
          <a:p>
            <a:pPr algn="ctr">
              <a:lnSpc>
                <a:spcPts val="2213"/>
              </a:lnSpc>
              <a:spcBef>
                <a:spcPct val="0"/>
              </a:spcBef>
            </a:pPr>
            <a:r>
              <a:rPr lang="en-US" sz="1581" b="1" dirty="0">
                <a:solidFill>
                  <a:srgbClr val="000000"/>
                </a:solidFill>
                <a:latin typeface="+mj-lt"/>
              </a:rPr>
              <a:t>regulations. Testifying at a hearing allows you to directly communicate with lawmakers about how the proposal will affect your job as a superintendent and the golf course management industry.</a:t>
            </a:r>
          </a:p>
        </p:txBody>
      </p:sp>
      <p:sp>
        <p:nvSpPr>
          <p:cNvPr id="4" name="TextBox 4"/>
          <p:cNvSpPr txBox="1"/>
          <p:nvPr/>
        </p:nvSpPr>
        <p:spPr>
          <a:xfrm>
            <a:off x="7671933" y="2133490"/>
            <a:ext cx="3631067" cy="1772088"/>
          </a:xfrm>
          <a:prstGeom prst="rect">
            <a:avLst/>
          </a:prstGeom>
        </p:spPr>
        <p:txBody>
          <a:bodyPr lIns="0" tIns="0" rIns="0" bIns="0" rtlCol="0" anchor="t">
            <a:spAutoFit/>
          </a:bodyPr>
          <a:lstStyle/>
          <a:p>
            <a:pPr>
              <a:lnSpc>
                <a:spcPts val="1960"/>
              </a:lnSpc>
              <a:spcBef>
                <a:spcPct val="0"/>
              </a:spcBef>
            </a:pPr>
            <a:r>
              <a:rPr lang="en-US" sz="1400" dirty="0">
                <a:solidFill>
                  <a:srgbClr val="000000"/>
                </a:solidFill>
                <a:latin typeface="+mj-lt"/>
              </a:rPr>
              <a:t>If you are chosen to present testimony you should do as much advance preparation as possible— specially if you are not completely comfortable with public speaking. Reading a book or article on public speaking is a good idea,  and practice your testimony in front of your chapter members or colleagues.</a:t>
            </a:r>
          </a:p>
        </p:txBody>
      </p:sp>
      <p:sp>
        <p:nvSpPr>
          <p:cNvPr id="5" name="TextBox 5"/>
          <p:cNvSpPr txBox="1"/>
          <p:nvPr/>
        </p:nvSpPr>
        <p:spPr>
          <a:xfrm>
            <a:off x="7671933" y="4384776"/>
            <a:ext cx="3631067" cy="1669752"/>
          </a:xfrm>
          <a:prstGeom prst="rect">
            <a:avLst/>
          </a:prstGeom>
        </p:spPr>
        <p:txBody>
          <a:bodyPr lIns="0" tIns="0" rIns="0" bIns="0" rtlCol="0" anchor="t">
            <a:spAutoFit/>
          </a:bodyPr>
          <a:lstStyle/>
          <a:p>
            <a:pPr>
              <a:lnSpc>
                <a:spcPts val="2239"/>
              </a:lnSpc>
              <a:spcBef>
                <a:spcPct val="0"/>
              </a:spcBef>
            </a:pPr>
            <a:r>
              <a:rPr lang="en-US" sz="1600">
                <a:solidFill>
                  <a:srgbClr val="000000"/>
                </a:solidFill>
                <a:latin typeface="+mj-lt"/>
              </a:rPr>
              <a:t>During your testimony explain your position clearly by speaking naturally and following an outline. Avoid reading your testimony if possible. Visual aids and specific examples are also very effective in getting your message across.</a:t>
            </a:r>
          </a:p>
        </p:txBody>
      </p:sp>
      <p:grpSp>
        <p:nvGrpSpPr>
          <p:cNvPr id="8" name="Group 7">
            <a:extLst>
              <a:ext uri="{FF2B5EF4-FFF2-40B4-BE49-F238E27FC236}">
                <a16:creationId xmlns:a16="http://schemas.microsoft.com/office/drawing/2014/main" id="{FB442D54-A171-4198-AB0F-1E2217394A0C}"/>
              </a:ext>
            </a:extLst>
          </p:cNvPr>
          <p:cNvGrpSpPr/>
          <p:nvPr/>
        </p:nvGrpSpPr>
        <p:grpSpPr>
          <a:xfrm>
            <a:off x="0" y="69137"/>
            <a:ext cx="12192000" cy="786177"/>
            <a:chOff x="0" y="83316"/>
            <a:chExt cx="12192000" cy="786177"/>
          </a:xfrm>
        </p:grpSpPr>
        <p:grpSp>
          <p:nvGrpSpPr>
            <p:cNvPr id="9" name="Group 8">
              <a:extLst>
                <a:ext uri="{FF2B5EF4-FFF2-40B4-BE49-F238E27FC236}">
                  <a16:creationId xmlns:a16="http://schemas.microsoft.com/office/drawing/2014/main" id="{C5517685-B8BD-4BF2-9D72-C9B468793D1C}"/>
                </a:ext>
              </a:extLst>
            </p:cNvPr>
            <p:cNvGrpSpPr/>
            <p:nvPr/>
          </p:nvGrpSpPr>
          <p:grpSpPr>
            <a:xfrm>
              <a:off x="0" y="83316"/>
              <a:ext cx="12192000" cy="786177"/>
              <a:chOff x="0" y="15594"/>
              <a:chExt cx="12192000" cy="786177"/>
            </a:xfrm>
          </p:grpSpPr>
          <p:sp>
            <p:nvSpPr>
              <p:cNvPr id="11" name="Rectangle 10">
                <a:extLst>
                  <a:ext uri="{FF2B5EF4-FFF2-40B4-BE49-F238E27FC236}">
                    <a16:creationId xmlns:a16="http://schemas.microsoft.com/office/drawing/2014/main" id="{6EC89540-F1BB-4607-850A-25A50A707F06}"/>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372E843-4ED0-4977-AAC4-DF09677E0202}"/>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3" name="Picture 16">
                <a:extLst>
                  <a:ext uri="{FF2B5EF4-FFF2-40B4-BE49-F238E27FC236}">
                    <a16:creationId xmlns:a16="http://schemas.microsoft.com/office/drawing/2014/main" id="{6643FF74-36C4-4A14-A78F-6066151F86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 name="TextBox 9">
              <a:extLst>
                <a:ext uri="{FF2B5EF4-FFF2-40B4-BE49-F238E27FC236}">
                  <a16:creationId xmlns:a16="http://schemas.microsoft.com/office/drawing/2014/main" id="{B465C7E7-3511-49DD-B065-CD9B47E2DA57}"/>
                </a:ext>
              </a:extLst>
            </p:cNvPr>
            <p:cNvSpPr txBox="1">
              <a:spLocks noChangeArrowheads="1"/>
            </p:cNvSpPr>
            <p:nvPr/>
          </p:nvSpPr>
          <p:spPr bwMode="auto">
            <a:xfrm>
              <a:off x="9335754" y="192351"/>
              <a:ext cx="1314784"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GIVING TESTIMONY</a:t>
              </a:r>
            </a:p>
          </p:txBody>
        </p:sp>
      </p:grpSp>
      <p:pic>
        <p:nvPicPr>
          <p:cNvPr id="14" name="Picture 13">
            <a:extLst>
              <a:ext uri="{FF2B5EF4-FFF2-40B4-BE49-F238E27FC236}">
                <a16:creationId xmlns:a16="http://schemas.microsoft.com/office/drawing/2014/main" id="{D05102CE-5866-476E-B826-D156C9BD96B9}"/>
              </a:ext>
            </a:extLst>
          </p:cNvPr>
          <p:cNvPicPr>
            <a:picLocks noChangeAspect="1"/>
          </p:cNvPicPr>
          <p:nvPr/>
        </p:nvPicPr>
        <p:blipFill rotWithShape="1">
          <a:blip r:embed="rId4"/>
          <a:srcRect l="28719"/>
          <a:stretch/>
        </p:blipFill>
        <p:spPr>
          <a:xfrm>
            <a:off x="6685795" y="2059098"/>
            <a:ext cx="787587" cy="4276725"/>
          </a:xfrm>
          <a:prstGeom prst="rect">
            <a:avLst/>
          </a:prstGeom>
        </p:spPr>
      </p:pic>
      <p:sp>
        <p:nvSpPr>
          <p:cNvPr id="15" name="Rectangle 14">
            <a:extLst>
              <a:ext uri="{FF2B5EF4-FFF2-40B4-BE49-F238E27FC236}">
                <a16:creationId xmlns:a16="http://schemas.microsoft.com/office/drawing/2014/main" id="{B77DAF6E-D21F-4C58-A013-E4D1A4511E5F}"/>
              </a:ext>
            </a:extLst>
          </p:cNvPr>
          <p:cNvSpPr/>
          <p:nvPr/>
        </p:nvSpPr>
        <p:spPr>
          <a:xfrm>
            <a:off x="1144681" y="929413"/>
            <a:ext cx="10291116" cy="707886"/>
          </a:xfrm>
          <a:prstGeom prst="rect">
            <a:avLst/>
          </a:prstGeom>
        </p:spPr>
        <p:txBody>
          <a:bodyPr wrap="square">
            <a:spAutoFit/>
          </a:bodyPr>
          <a:lstStyle/>
          <a:p>
            <a:pPr algn="ctr"/>
            <a:r>
              <a:rPr lang="en-US" altLang="en-US" sz="4000" b="1" dirty="0">
                <a:solidFill>
                  <a:srgbClr val="000000"/>
                </a:solidFill>
                <a:latin typeface="Georgia" charset="0"/>
                <a:ea typeface="ＭＳ Ｐゴシック" charset="-128"/>
                <a:cs typeface="MS PGothic" charset="-128"/>
              </a:rPr>
              <a:t>Delivering a testimony</a:t>
            </a:r>
            <a:endParaRPr lang="en-US" sz="2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a:stCxn id="13" idx="0"/>
          </p:cNvCxnSpPr>
          <p:nvPr/>
        </p:nvCxnSpPr>
        <p:spPr>
          <a:xfrm flipV="1">
            <a:off x="1256890" y="1785513"/>
            <a:ext cx="0" cy="1843798"/>
          </a:xfrm>
          <a:prstGeom prst="straightConnector1">
            <a:avLst/>
          </a:prstGeom>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511826" y="959003"/>
            <a:ext cx="11263973" cy="1115568"/>
          </a:xfrm>
        </p:spPr>
        <p:txBody>
          <a:bodyPr/>
          <a:lstStyle/>
          <a:p>
            <a:r>
              <a:rPr lang="en-US" dirty="0">
                <a:latin typeface="+mj-lt"/>
              </a:rPr>
              <a:t>Roadmap</a:t>
            </a:r>
          </a:p>
        </p:txBody>
      </p:sp>
      <p:grpSp>
        <p:nvGrpSpPr>
          <p:cNvPr id="11" name="Group 10">
            <a:extLst>
              <a:ext uri="{FF2B5EF4-FFF2-40B4-BE49-F238E27FC236}">
                <a16:creationId xmlns:a16="http://schemas.microsoft.com/office/drawing/2014/main" id="{E14095DC-4791-498F-822C-C47AE834E36F}"/>
              </a:ext>
            </a:extLst>
          </p:cNvPr>
          <p:cNvGrpSpPr/>
          <p:nvPr/>
        </p:nvGrpSpPr>
        <p:grpSpPr>
          <a:xfrm>
            <a:off x="0" y="31775"/>
            <a:ext cx="12192000" cy="786177"/>
            <a:chOff x="0" y="15594"/>
            <a:chExt cx="12192000" cy="786177"/>
          </a:xfrm>
        </p:grpSpPr>
        <p:sp>
          <p:nvSpPr>
            <p:cNvPr id="12" name="Rectangle 11">
              <a:extLst>
                <a:ext uri="{FF2B5EF4-FFF2-40B4-BE49-F238E27FC236}">
                  <a16:creationId xmlns:a16="http://schemas.microsoft.com/office/drawing/2014/main" id="{4AF62A28-010A-42E4-9977-20CD21B9DBF7}"/>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648808F-2F5D-47F7-A012-12429C16EBF8}"/>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5" name="Picture 16">
              <a:extLst>
                <a:ext uri="{FF2B5EF4-FFF2-40B4-BE49-F238E27FC236}">
                  <a16:creationId xmlns:a16="http://schemas.microsoft.com/office/drawing/2014/main" id="{23F2F733-A36B-4DBF-BE05-7A80B66CA5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a:extLst>
              <a:ext uri="{FF2B5EF4-FFF2-40B4-BE49-F238E27FC236}">
                <a16:creationId xmlns:a16="http://schemas.microsoft.com/office/drawing/2014/main" id="{320C0213-CB25-413A-9644-F4254B76F9D1}"/>
              </a:ext>
            </a:extLst>
          </p:cNvPr>
          <p:cNvGrpSpPr/>
          <p:nvPr/>
        </p:nvGrpSpPr>
        <p:grpSpPr>
          <a:xfrm>
            <a:off x="1166130" y="1680147"/>
            <a:ext cx="188632" cy="4563279"/>
            <a:chOff x="1521642" y="1670371"/>
            <a:chExt cx="188632" cy="4563279"/>
          </a:xfrm>
          <a:solidFill>
            <a:schemeClr val="bg2"/>
          </a:solidFill>
        </p:grpSpPr>
        <p:cxnSp>
          <p:nvCxnSpPr>
            <p:cNvPr id="29" name="Straight Arrow Connector 28">
              <a:extLst>
                <a:ext uri="{FF2B5EF4-FFF2-40B4-BE49-F238E27FC236}">
                  <a16:creationId xmlns:a16="http://schemas.microsoft.com/office/drawing/2014/main" id="{5FC5D247-AD92-46F4-AF64-06842EDBAB5E}"/>
                </a:ext>
              </a:extLst>
            </p:cNvPr>
            <p:cNvCxnSpPr>
              <a:cxnSpLocks/>
            </p:cNvCxnSpPr>
            <p:nvPr/>
          </p:nvCxnSpPr>
          <p:spPr>
            <a:xfrm flipV="1">
              <a:off x="1608486" y="3797185"/>
              <a:ext cx="7434" cy="2417308"/>
            </a:xfrm>
            <a:prstGeom prst="straightConnector1">
              <a:avLst/>
            </a:prstGeom>
            <a:grpFill/>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5AA26C76-BC26-4522-9F2A-F7F5B438AAAA}"/>
                </a:ext>
              </a:extLst>
            </p:cNvPr>
            <p:cNvGrpSpPr/>
            <p:nvPr/>
          </p:nvGrpSpPr>
          <p:grpSpPr>
            <a:xfrm>
              <a:off x="1521642" y="1670371"/>
              <a:ext cx="188632" cy="4563279"/>
              <a:chOff x="922267" y="1695453"/>
              <a:chExt cx="188632" cy="4563279"/>
            </a:xfrm>
            <a:grpFill/>
          </p:grpSpPr>
          <p:grpSp>
            <p:nvGrpSpPr>
              <p:cNvPr id="19" name="Group 18">
                <a:extLst>
                  <a:ext uri="{FF2B5EF4-FFF2-40B4-BE49-F238E27FC236}">
                    <a16:creationId xmlns:a16="http://schemas.microsoft.com/office/drawing/2014/main" id="{6B98CD3F-863A-4406-992A-2A9FFF419ADF}"/>
                  </a:ext>
                </a:extLst>
              </p:cNvPr>
              <p:cNvGrpSpPr/>
              <p:nvPr/>
            </p:nvGrpSpPr>
            <p:grpSpPr>
              <a:xfrm>
                <a:off x="922267" y="1695453"/>
                <a:ext cx="181321" cy="4563279"/>
                <a:chOff x="922267" y="1695453"/>
                <a:chExt cx="181321" cy="4563279"/>
              </a:xfrm>
              <a:grpFill/>
            </p:grpSpPr>
            <p:grpSp>
              <p:nvGrpSpPr>
                <p:cNvPr id="16" name="Group 15">
                  <a:extLst>
                    <a:ext uri="{FF2B5EF4-FFF2-40B4-BE49-F238E27FC236}">
                      <a16:creationId xmlns:a16="http://schemas.microsoft.com/office/drawing/2014/main" id="{334A079A-1E89-4A87-8940-5D697F351AC6}"/>
                    </a:ext>
                  </a:extLst>
                </p:cNvPr>
                <p:cNvGrpSpPr/>
                <p:nvPr/>
              </p:nvGrpSpPr>
              <p:grpSpPr>
                <a:xfrm>
                  <a:off x="922466" y="1695453"/>
                  <a:ext cx="181122" cy="2132044"/>
                  <a:chOff x="2178982" y="1753154"/>
                  <a:chExt cx="181122" cy="2132044"/>
                </a:xfrm>
                <a:grpFill/>
              </p:grpSpPr>
              <p:grpSp>
                <p:nvGrpSpPr>
                  <p:cNvPr id="6" name="Group 5">
                    <a:extLst>
                      <a:ext uri="{FF2B5EF4-FFF2-40B4-BE49-F238E27FC236}">
                        <a16:creationId xmlns:a16="http://schemas.microsoft.com/office/drawing/2014/main" id="{6779DFB7-884A-4AA2-83AC-4B69CFC6F10F}"/>
                      </a:ext>
                    </a:extLst>
                  </p:cNvPr>
                  <p:cNvGrpSpPr/>
                  <p:nvPr/>
                </p:nvGrpSpPr>
                <p:grpSpPr>
                  <a:xfrm>
                    <a:off x="2178982" y="2727736"/>
                    <a:ext cx="181122" cy="670171"/>
                    <a:chOff x="2465536" y="2890377"/>
                    <a:chExt cx="181122" cy="670171"/>
                  </a:xfrm>
                  <a:grpFill/>
                </p:grpSpPr>
                <p:sp>
                  <p:nvSpPr>
                    <p:cNvPr id="7" name="Oval 6"/>
                    <p:cNvSpPr>
                      <a:spLocks noChangeAspect="1"/>
                    </p:cNvSpPr>
                    <p:nvPr/>
                  </p:nvSpPr>
                  <p:spPr>
                    <a:xfrm>
                      <a:off x="2465536" y="2890377"/>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8" name="Oval 7"/>
                    <p:cNvSpPr>
                      <a:spLocks noChangeAspect="1"/>
                    </p:cNvSpPr>
                    <p:nvPr/>
                  </p:nvSpPr>
                  <p:spPr>
                    <a:xfrm>
                      <a:off x="2465536" y="3377668"/>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nvGrpSpPr>
                  <p:cNvPr id="3" name="Group 2">
                    <a:extLst>
                      <a:ext uri="{FF2B5EF4-FFF2-40B4-BE49-F238E27FC236}">
                        <a16:creationId xmlns:a16="http://schemas.microsoft.com/office/drawing/2014/main" id="{B5BD6781-A523-45DA-93C2-7EAB50767823}"/>
                      </a:ext>
                    </a:extLst>
                  </p:cNvPr>
                  <p:cNvGrpSpPr/>
                  <p:nvPr/>
                </p:nvGrpSpPr>
                <p:grpSpPr>
                  <a:xfrm>
                    <a:off x="2178982" y="1753154"/>
                    <a:ext cx="181122" cy="2132044"/>
                    <a:chOff x="2465536" y="1915795"/>
                    <a:chExt cx="181122" cy="2132044"/>
                  </a:xfrm>
                  <a:grpFill/>
                </p:grpSpPr>
                <p:sp>
                  <p:nvSpPr>
                    <p:cNvPr id="5" name="Oval 4"/>
                    <p:cNvSpPr>
                      <a:spLocks noChangeAspect="1"/>
                    </p:cNvSpPr>
                    <p:nvPr/>
                  </p:nvSpPr>
                  <p:spPr>
                    <a:xfrm>
                      <a:off x="2465536" y="2403086"/>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9" name="Oval 8"/>
                    <p:cNvSpPr>
                      <a:spLocks noChangeAspect="1"/>
                    </p:cNvSpPr>
                    <p:nvPr/>
                  </p:nvSpPr>
                  <p:spPr>
                    <a:xfrm>
                      <a:off x="2465536" y="191579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13" name="Oval 12"/>
                    <p:cNvSpPr>
                      <a:spLocks noChangeAspect="1"/>
                    </p:cNvSpPr>
                    <p:nvPr/>
                  </p:nvSpPr>
                  <p:spPr>
                    <a:xfrm>
                      <a:off x="2465536" y="3864959"/>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22" name="Oval 21">
                  <a:extLst>
                    <a:ext uri="{FF2B5EF4-FFF2-40B4-BE49-F238E27FC236}">
                      <a16:creationId xmlns:a16="http://schemas.microsoft.com/office/drawing/2014/main" id="{B75B1F4C-71E2-4A96-8B6D-0C574AB37B49}"/>
                    </a:ext>
                  </a:extLst>
                </p:cNvPr>
                <p:cNvSpPr>
                  <a:spLocks noChangeAspect="1"/>
                </p:cNvSpPr>
                <p:nvPr/>
              </p:nvSpPr>
              <p:spPr>
                <a:xfrm>
                  <a:off x="922267" y="41346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6" name="Oval 25">
                  <a:extLst>
                    <a:ext uri="{FF2B5EF4-FFF2-40B4-BE49-F238E27FC236}">
                      <a16:creationId xmlns:a16="http://schemas.microsoft.com/office/drawing/2014/main" id="{85955EBF-A79D-41E2-8C33-8B00C00897DC}"/>
                    </a:ext>
                  </a:extLst>
                </p:cNvPr>
                <p:cNvSpPr>
                  <a:spLocks noChangeAspect="1"/>
                </p:cNvSpPr>
                <p:nvPr/>
              </p:nvSpPr>
              <p:spPr>
                <a:xfrm>
                  <a:off x="922343" y="60758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7" name="Oval 26">
                  <a:extLst>
                    <a:ext uri="{FF2B5EF4-FFF2-40B4-BE49-F238E27FC236}">
                      <a16:creationId xmlns:a16="http://schemas.microsoft.com/office/drawing/2014/main" id="{F81356B2-4606-4ABA-B145-CC867801BDC9}"/>
                    </a:ext>
                  </a:extLst>
                </p:cNvPr>
                <p:cNvSpPr>
                  <a:spLocks noChangeAspect="1"/>
                </p:cNvSpPr>
                <p:nvPr/>
              </p:nvSpPr>
              <p:spPr>
                <a:xfrm>
                  <a:off x="922466" y="5106490"/>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sp>
            <p:nvSpPr>
              <p:cNvPr id="25" name="Oval 24">
                <a:extLst>
                  <a:ext uri="{FF2B5EF4-FFF2-40B4-BE49-F238E27FC236}">
                    <a16:creationId xmlns:a16="http://schemas.microsoft.com/office/drawing/2014/main" id="{DFC18CE1-E0B6-40E6-916E-1B88B31AAEB7}"/>
                  </a:ext>
                </a:extLst>
              </p:cNvPr>
              <p:cNvSpPr>
                <a:spLocks noChangeAspect="1"/>
              </p:cNvSpPr>
              <p:nvPr/>
            </p:nvSpPr>
            <p:spPr>
              <a:xfrm>
                <a:off x="929777" y="462107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8" name="Oval 27">
                <a:extLst>
                  <a:ext uri="{FF2B5EF4-FFF2-40B4-BE49-F238E27FC236}">
                    <a16:creationId xmlns:a16="http://schemas.microsoft.com/office/drawing/2014/main" id="{D1963A7C-1EE6-464D-898E-C9E36AD87D24}"/>
                  </a:ext>
                </a:extLst>
              </p:cNvPr>
              <p:cNvSpPr>
                <a:spLocks noChangeAspect="1"/>
              </p:cNvSpPr>
              <p:nvPr/>
            </p:nvSpPr>
            <p:spPr>
              <a:xfrm>
                <a:off x="929777" y="559652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34" name="Rectangle 33">
            <a:extLst>
              <a:ext uri="{FF2B5EF4-FFF2-40B4-BE49-F238E27FC236}">
                <a16:creationId xmlns:a16="http://schemas.microsoft.com/office/drawing/2014/main" id="{4161FA21-9D96-45F8-AAE3-5C008175431C}"/>
              </a:ext>
            </a:extLst>
          </p:cNvPr>
          <p:cNvSpPr/>
          <p:nvPr/>
        </p:nvSpPr>
        <p:spPr>
          <a:xfrm>
            <a:off x="1438012" y="1614146"/>
            <a:ext cx="216758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Advocacy Overview</a:t>
            </a:r>
          </a:p>
        </p:txBody>
      </p:sp>
      <p:sp>
        <p:nvSpPr>
          <p:cNvPr id="35" name="Rectangle 34">
            <a:extLst>
              <a:ext uri="{FF2B5EF4-FFF2-40B4-BE49-F238E27FC236}">
                <a16:creationId xmlns:a16="http://schemas.microsoft.com/office/drawing/2014/main" id="{9A5D405B-70F9-48C1-B004-BD1B6A15D671}"/>
              </a:ext>
            </a:extLst>
          </p:cNvPr>
          <p:cNvSpPr/>
          <p:nvPr/>
        </p:nvSpPr>
        <p:spPr>
          <a:xfrm>
            <a:off x="1438011" y="2074212"/>
            <a:ext cx="292580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Legislation and Regulation</a:t>
            </a:r>
          </a:p>
        </p:txBody>
      </p:sp>
      <p:sp>
        <p:nvSpPr>
          <p:cNvPr id="36" name="Rectangle 35">
            <a:extLst>
              <a:ext uri="{FF2B5EF4-FFF2-40B4-BE49-F238E27FC236}">
                <a16:creationId xmlns:a16="http://schemas.microsoft.com/office/drawing/2014/main" id="{3FD4C386-91FF-43E6-9B73-F8113EBA7DCA}"/>
              </a:ext>
            </a:extLst>
          </p:cNvPr>
          <p:cNvSpPr/>
          <p:nvPr/>
        </p:nvSpPr>
        <p:spPr>
          <a:xfrm>
            <a:off x="1438010" y="2565995"/>
            <a:ext cx="251863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Social Media Advocacy</a:t>
            </a:r>
          </a:p>
        </p:txBody>
      </p:sp>
      <p:sp>
        <p:nvSpPr>
          <p:cNvPr id="37" name="Rectangle 36">
            <a:extLst>
              <a:ext uri="{FF2B5EF4-FFF2-40B4-BE49-F238E27FC236}">
                <a16:creationId xmlns:a16="http://schemas.microsoft.com/office/drawing/2014/main" id="{72687200-51B6-4D9E-A66C-081FCC838163}"/>
              </a:ext>
            </a:extLst>
          </p:cNvPr>
          <p:cNvSpPr/>
          <p:nvPr/>
        </p:nvSpPr>
        <p:spPr>
          <a:xfrm>
            <a:off x="1415769" y="5967320"/>
            <a:ext cx="2109873"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Contract Lobbyists</a:t>
            </a:r>
          </a:p>
        </p:txBody>
      </p:sp>
      <p:sp>
        <p:nvSpPr>
          <p:cNvPr id="38" name="Rectangle 37">
            <a:extLst>
              <a:ext uri="{FF2B5EF4-FFF2-40B4-BE49-F238E27FC236}">
                <a16:creationId xmlns:a16="http://schemas.microsoft.com/office/drawing/2014/main" id="{B62252EA-7D57-44B5-B730-7572B3120BB3}"/>
              </a:ext>
            </a:extLst>
          </p:cNvPr>
          <p:cNvSpPr/>
          <p:nvPr/>
        </p:nvSpPr>
        <p:spPr>
          <a:xfrm>
            <a:off x="1397920" y="3040167"/>
            <a:ext cx="324640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Meeting with Elected Officials</a:t>
            </a:r>
          </a:p>
        </p:txBody>
      </p:sp>
      <p:sp>
        <p:nvSpPr>
          <p:cNvPr id="39" name="Rectangle 38">
            <a:extLst>
              <a:ext uri="{FF2B5EF4-FFF2-40B4-BE49-F238E27FC236}">
                <a16:creationId xmlns:a16="http://schemas.microsoft.com/office/drawing/2014/main" id="{A2FBDBF2-45AF-42D9-B606-076DAD85272F}"/>
              </a:ext>
            </a:extLst>
          </p:cNvPr>
          <p:cNvSpPr/>
          <p:nvPr/>
        </p:nvSpPr>
        <p:spPr>
          <a:xfrm>
            <a:off x="1373984" y="3514339"/>
            <a:ext cx="121539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Coalitions</a:t>
            </a:r>
          </a:p>
        </p:txBody>
      </p:sp>
      <p:sp>
        <p:nvSpPr>
          <p:cNvPr id="40" name="Rectangle 39">
            <a:extLst>
              <a:ext uri="{FF2B5EF4-FFF2-40B4-BE49-F238E27FC236}">
                <a16:creationId xmlns:a16="http://schemas.microsoft.com/office/drawing/2014/main" id="{495F160F-C350-4E75-898D-EA043630CD24}"/>
              </a:ext>
            </a:extLst>
          </p:cNvPr>
          <p:cNvSpPr/>
          <p:nvPr/>
        </p:nvSpPr>
        <p:spPr>
          <a:xfrm>
            <a:off x="1373984" y="4529281"/>
            <a:ext cx="151676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Action Alerts</a:t>
            </a:r>
          </a:p>
        </p:txBody>
      </p:sp>
      <p:sp>
        <p:nvSpPr>
          <p:cNvPr id="41" name="Rectangle 40">
            <a:extLst>
              <a:ext uri="{FF2B5EF4-FFF2-40B4-BE49-F238E27FC236}">
                <a16:creationId xmlns:a16="http://schemas.microsoft.com/office/drawing/2014/main" id="{68901AB9-26F6-4125-ACF8-52B23775E4FF}"/>
              </a:ext>
            </a:extLst>
          </p:cNvPr>
          <p:cNvSpPr/>
          <p:nvPr/>
        </p:nvSpPr>
        <p:spPr>
          <a:xfrm>
            <a:off x="1373984" y="5012073"/>
            <a:ext cx="199125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Giving Testimony</a:t>
            </a:r>
          </a:p>
        </p:txBody>
      </p:sp>
      <p:sp>
        <p:nvSpPr>
          <p:cNvPr id="42" name="Rectangle 41">
            <a:extLst>
              <a:ext uri="{FF2B5EF4-FFF2-40B4-BE49-F238E27FC236}">
                <a16:creationId xmlns:a16="http://schemas.microsoft.com/office/drawing/2014/main" id="{480BD5CE-BC10-47A1-80D8-8D939ECE5C45}"/>
              </a:ext>
            </a:extLst>
          </p:cNvPr>
          <p:cNvSpPr/>
          <p:nvPr/>
        </p:nvSpPr>
        <p:spPr>
          <a:xfrm>
            <a:off x="1383991" y="5493148"/>
            <a:ext cx="349486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Government Affairs Committees</a:t>
            </a:r>
          </a:p>
        </p:txBody>
      </p:sp>
      <p:sp>
        <p:nvSpPr>
          <p:cNvPr id="43" name="Rectangle 42">
            <a:extLst>
              <a:ext uri="{FF2B5EF4-FFF2-40B4-BE49-F238E27FC236}">
                <a16:creationId xmlns:a16="http://schemas.microsoft.com/office/drawing/2014/main" id="{EFB49202-813D-4520-9104-CF64A5330887}"/>
              </a:ext>
            </a:extLst>
          </p:cNvPr>
          <p:cNvSpPr/>
          <p:nvPr/>
        </p:nvSpPr>
        <p:spPr>
          <a:xfrm>
            <a:off x="1397920" y="4026120"/>
            <a:ext cx="151996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Course Visits</a:t>
            </a:r>
          </a:p>
        </p:txBody>
      </p:sp>
      <p:sp>
        <p:nvSpPr>
          <p:cNvPr id="44" name="Oval 43">
            <a:extLst>
              <a:ext uri="{FF2B5EF4-FFF2-40B4-BE49-F238E27FC236}">
                <a16:creationId xmlns:a16="http://schemas.microsoft.com/office/drawing/2014/main" id="{B0A18354-C21A-4F32-BF2C-92547E1519A9}"/>
              </a:ext>
            </a:extLst>
          </p:cNvPr>
          <p:cNvSpPr>
            <a:spLocks noChangeAspect="1"/>
          </p:cNvSpPr>
          <p:nvPr/>
        </p:nvSpPr>
        <p:spPr>
          <a:xfrm>
            <a:off x="1169847" y="5583963"/>
            <a:ext cx="181122" cy="182880"/>
          </a:xfrm>
          <a:prstGeom prst="ellipse">
            <a:avLst/>
          </a:prstGeom>
          <a:solidFill>
            <a:srgbClr val="005D38"/>
          </a:solidFill>
          <a:ln w="25400">
            <a:solidFill>
              <a:srgbClr val="005D3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Tree>
    <p:extLst>
      <p:ext uri="{BB962C8B-B14F-4D97-AF65-F5344CB8AC3E}">
        <p14:creationId xmlns:p14="http://schemas.microsoft.com/office/powerpoint/2010/main" val="21293304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1047025-C762-AA45-B749-9EC0CD1A0BCC}"/>
              </a:ext>
            </a:extLst>
          </p:cNvPr>
          <p:cNvSpPr>
            <a:spLocks noGrp="1"/>
          </p:cNvSpPr>
          <p:nvPr>
            <p:ph type="title"/>
          </p:nvPr>
        </p:nvSpPr>
        <p:spPr>
          <a:xfrm>
            <a:off x="487680" y="784256"/>
            <a:ext cx="11216640" cy="640080"/>
          </a:xfrm>
        </p:spPr>
        <p:txBody>
          <a:bodyPr>
            <a:noAutofit/>
          </a:bodyPr>
          <a:lstStyle/>
          <a:p>
            <a:pPr algn="ctr"/>
            <a:r>
              <a:rPr lang="en-US" altLang="en-US" sz="2800" dirty="0">
                <a:latin typeface="Georgia" charset="0"/>
                <a:ea typeface="ＭＳ Ｐゴシック" charset="-128"/>
                <a:cs typeface="MS PGothic" charset="-128"/>
              </a:rPr>
              <a:t>The purpose of government affairs committees</a:t>
            </a:r>
            <a:br>
              <a:rPr lang="en-US" altLang="en-US" sz="2800" dirty="0">
                <a:latin typeface="Georgia" charset="0"/>
                <a:ea typeface="ＭＳ Ｐゴシック" charset="-128"/>
                <a:cs typeface="MS PGothic" charset="-128"/>
              </a:rPr>
            </a:br>
            <a:endParaRPr lang="en-US" sz="2800" dirty="0"/>
          </a:p>
        </p:txBody>
      </p:sp>
      <p:cxnSp>
        <p:nvCxnSpPr>
          <p:cNvPr id="16" name="Elbow Connector 15"/>
          <p:cNvCxnSpPr>
            <a:endCxn id="21" idx="0"/>
          </p:cNvCxnSpPr>
          <p:nvPr/>
        </p:nvCxnSpPr>
        <p:spPr>
          <a:xfrm rot="10800000" flipV="1">
            <a:off x="2771026" y="2430378"/>
            <a:ext cx="2219600" cy="250030"/>
          </a:xfrm>
          <a:prstGeom prst="bentConnector2">
            <a:avLst/>
          </a:prstGeom>
          <a:noFill/>
          <a:ln w="12700" cap="flat" cmpd="sng" algn="ctr">
            <a:solidFill>
              <a:srgbClr val="79133C"/>
            </a:solidFill>
            <a:prstDash val="solid"/>
            <a:headEnd type="triangle"/>
            <a:tailEnd type="triangle"/>
          </a:ln>
          <a:effectLst/>
        </p:spPr>
      </p:cxnSp>
      <p:cxnSp>
        <p:nvCxnSpPr>
          <p:cNvPr id="17" name="Elbow Connector 16"/>
          <p:cNvCxnSpPr>
            <a:endCxn id="26" idx="0"/>
          </p:cNvCxnSpPr>
          <p:nvPr/>
        </p:nvCxnSpPr>
        <p:spPr>
          <a:xfrm rot="10800000" flipV="1">
            <a:off x="2995614" y="4546412"/>
            <a:ext cx="3093554" cy="342165"/>
          </a:xfrm>
          <a:prstGeom prst="bentConnector2">
            <a:avLst/>
          </a:prstGeom>
          <a:noFill/>
          <a:ln w="12700" cap="flat" cmpd="sng" algn="ctr">
            <a:solidFill>
              <a:srgbClr val="79133C"/>
            </a:solidFill>
            <a:prstDash val="solid"/>
            <a:tailEnd type="triangle"/>
          </a:ln>
          <a:effectLst/>
        </p:spPr>
      </p:cxnSp>
      <p:cxnSp>
        <p:nvCxnSpPr>
          <p:cNvPr id="18" name="Elbow Connector 17"/>
          <p:cNvCxnSpPr/>
          <p:nvPr/>
        </p:nvCxnSpPr>
        <p:spPr>
          <a:xfrm>
            <a:off x="6089170" y="4546415"/>
            <a:ext cx="3118268" cy="342163"/>
          </a:xfrm>
          <a:prstGeom prst="bentConnector3">
            <a:avLst>
              <a:gd name="adj1" fmla="val 100072"/>
            </a:avLst>
          </a:prstGeom>
          <a:noFill/>
          <a:ln w="12700" cap="flat" cmpd="sng" algn="ctr">
            <a:solidFill>
              <a:srgbClr val="79133C"/>
            </a:solidFill>
            <a:prstDash val="solid"/>
            <a:tailEnd type="triangle"/>
          </a:ln>
          <a:effectLst/>
        </p:spPr>
      </p:cxnSp>
      <p:sp>
        <p:nvSpPr>
          <p:cNvPr id="19" name="Rectangle: Rounded Corners 9"/>
          <p:cNvSpPr/>
          <p:nvPr/>
        </p:nvSpPr>
        <p:spPr>
          <a:xfrm>
            <a:off x="8750237" y="2960765"/>
            <a:ext cx="1371600" cy="914400"/>
          </a:xfrm>
          <a:prstGeom prst="roundRect">
            <a:avLst>
              <a:gd name="adj" fmla="val 8863"/>
            </a:avLst>
          </a:prstGeom>
          <a:solidFill>
            <a:srgbClr val="005D38"/>
          </a:solidFill>
          <a:ln w="12700" cap="flat" cmpd="sng" algn="ctr">
            <a:solidFill>
              <a:srgbClr val="79133C"/>
            </a:solidFill>
            <a:prstDash val="solid"/>
          </a:ln>
          <a:effectLst/>
        </p:spPr>
        <p:txBody>
          <a:bodyPr tIns="91440" bIns="91440"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100" b="1" i="0" u="none" strike="noStrike" kern="0" cap="none" spc="0" normalizeH="0" baseline="0" noProof="0" dirty="0">
              <a:ln>
                <a:noFill/>
              </a:ln>
              <a:solidFill>
                <a:srgbClr val="000000"/>
              </a:solidFill>
              <a:effectLst/>
              <a:uLnTx/>
              <a:uFillTx/>
            </a:endParaRP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100" b="1" i="0" u="none" strike="noStrike" kern="0" cap="none" spc="0" normalizeH="0" baseline="0" noProof="0" dirty="0">
              <a:ln>
                <a:noFill/>
              </a:ln>
              <a:solidFill>
                <a:srgbClr val="000000"/>
              </a:solidFill>
              <a:effectLst/>
              <a:uLnTx/>
              <a:uFillTx/>
            </a:endParaRP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100" b="1" i="0" u="none" strike="noStrike" kern="0" cap="none" spc="0" normalizeH="0" baseline="0" noProof="0" dirty="0">
              <a:ln>
                <a:noFill/>
              </a:ln>
              <a:solidFill>
                <a:srgbClr val="000000"/>
              </a:solidFill>
              <a:effectLst/>
              <a:uLnTx/>
              <a:uFillTx/>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1100" b="1" i="0" u="none" strike="noStrike" kern="0" cap="none" spc="0" normalizeH="0" baseline="0" noProof="0" dirty="0">
                <a:ln>
                  <a:noFill/>
                </a:ln>
                <a:solidFill>
                  <a:schemeClr val="bg1"/>
                </a:solidFill>
                <a:effectLst/>
                <a:uLnTx/>
                <a:uFillTx/>
              </a:rPr>
              <a:t>Federal Agency Officials</a:t>
            </a:r>
          </a:p>
        </p:txBody>
      </p:sp>
      <p:sp>
        <p:nvSpPr>
          <p:cNvPr id="20" name="Rectangle: Rounded Corners 9"/>
          <p:cNvSpPr/>
          <p:nvPr/>
        </p:nvSpPr>
        <p:spPr>
          <a:xfrm>
            <a:off x="2056500" y="2960765"/>
            <a:ext cx="1371600" cy="914400"/>
          </a:xfrm>
          <a:prstGeom prst="roundRect">
            <a:avLst>
              <a:gd name="adj" fmla="val 8863"/>
            </a:avLst>
          </a:prstGeom>
          <a:solidFill>
            <a:srgbClr val="005D38"/>
          </a:solidFill>
          <a:ln w="12700" cap="flat" cmpd="sng" algn="ctr">
            <a:solidFill>
              <a:srgbClr val="79133C"/>
            </a:solidFill>
            <a:prstDash val="solid"/>
          </a:ln>
          <a:effectLst/>
        </p:spPr>
        <p:txBody>
          <a:bodyPr tIns="91440" bIns="91440"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100" b="1" i="0" u="none" strike="noStrike" kern="0" cap="none" spc="0" normalizeH="0" baseline="0" noProof="0" dirty="0">
              <a:ln>
                <a:noFill/>
              </a:ln>
              <a:solidFill>
                <a:srgbClr val="000000"/>
              </a:solidFill>
              <a:effectLst/>
              <a:uLnTx/>
              <a:uFillTx/>
            </a:endParaRP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100" b="1" i="0" u="none" strike="noStrike" kern="0" cap="none" spc="0" normalizeH="0" baseline="0" noProof="0" dirty="0">
              <a:ln>
                <a:noFill/>
              </a:ln>
              <a:solidFill>
                <a:srgbClr val="000000"/>
              </a:solidFill>
              <a:effectLst/>
              <a:uLnTx/>
              <a:uFillTx/>
            </a:endParaRP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100" b="1" i="0" u="none" strike="noStrike" kern="0" cap="none" spc="0" normalizeH="0" baseline="0" noProof="0" dirty="0">
              <a:ln>
                <a:noFill/>
              </a:ln>
              <a:solidFill>
                <a:srgbClr val="000000"/>
              </a:solidFill>
              <a:effectLst/>
              <a:uLnTx/>
              <a:uFillTx/>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1100" b="1" i="0" u="none" strike="noStrike" kern="0" cap="none" spc="0" normalizeH="0" baseline="0" noProof="0" dirty="0">
                <a:ln>
                  <a:noFill/>
                </a:ln>
                <a:solidFill>
                  <a:schemeClr val="bg1"/>
                </a:solidFill>
                <a:effectLst/>
                <a:uLnTx/>
                <a:uFillTx/>
              </a:rPr>
              <a:t>Congressional Officials</a:t>
            </a:r>
          </a:p>
        </p:txBody>
      </p:sp>
      <p:pic>
        <p:nvPicPr>
          <p:cNvPr id="21" name="Picture 20"/>
          <p:cNvPicPr>
            <a:picLocks noChangeAspect="1"/>
          </p:cNvPicPr>
          <p:nvPr/>
        </p:nvPicPr>
        <p:blipFill>
          <a:blip r:embed="rId2" cstate="print">
            <a:duotone>
              <a:prstClr val="black"/>
              <a:srgbClr val="005D38">
                <a:tint val="45000"/>
                <a:satMod val="400000"/>
              </a:srgbClr>
            </a:duotone>
            <a:extLst>
              <a:ext uri="{28A0092B-C50C-407E-A947-70E740481C1C}">
                <a14:useLocalDpi xmlns:a14="http://schemas.microsoft.com/office/drawing/2010/main" val="0"/>
              </a:ext>
            </a:extLst>
          </a:blip>
          <a:stretch>
            <a:fillRect/>
          </a:stretch>
        </p:blipFill>
        <p:spPr>
          <a:xfrm>
            <a:off x="2374351" y="2680409"/>
            <a:ext cx="793351" cy="793351"/>
          </a:xfrm>
          <a:prstGeom prst="rect">
            <a:avLst/>
          </a:prstGeom>
        </p:spPr>
      </p:pic>
      <p:sp>
        <p:nvSpPr>
          <p:cNvPr id="22" name="Rectangle: Rounded Corners 9"/>
          <p:cNvSpPr/>
          <p:nvPr/>
        </p:nvSpPr>
        <p:spPr>
          <a:xfrm>
            <a:off x="4990628" y="1378894"/>
            <a:ext cx="2197083" cy="1280085"/>
          </a:xfrm>
          <a:prstGeom prst="roundRect">
            <a:avLst>
              <a:gd name="adj" fmla="val 8863"/>
            </a:avLst>
          </a:prstGeom>
          <a:noFill/>
          <a:ln w="12700" cap="flat" cmpd="sng" algn="ctr">
            <a:solidFill>
              <a:srgbClr val="79133C"/>
            </a:solid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r>
              <a:rPr lang="en-US" sz="1200" kern="0" dirty="0"/>
              <a:t>Government affairs (GA) committees</a:t>
            </a:r>
            <a:endParaRPr kumimoji="0" lang="en-US" sz="1200" i="0" u="none" strike="noStrike" kern="0" cap="none" spc="0" normalizeH="0" baseline="0" noProof="0" dirty="0">
              <a:ln>
                <a:noFill/>
              </a:ln>
              <a:effectLst/>
              <a:uLnTx/>
              <a:uFillTx/>
            </a:endParaRPr>
          </a:p>
        </p:txBody>
      </p:sp>
      <p:cxnSp>
        <p:nvCxnSpPr>
          <p:cNvPr id="23" name="Elbow Connector 22"/>
          <p:cNvCxnSpPr>
            <a:stCxn id="31" idx="0"/>
          </p:cNvCxnSpPr>
          <p:nvPr/>
        </p:nvCxnSpPr>
        <p:spPr>
          <a:xfrm rot="16200000" flipV="1">
            <a:off x="8182140" y="1435952"/>
            <a:ext cx="280945" cy="2269799"/>
          </a:xfrm>
          <a:prstGeom prst="bentConnector2">
            <a:avLst/>
          </a:prstGeom>
          <a:noFill/>
          <a:ln w="12700" cap="flat" cmpd="sng" algn="ctr">
            <a:solidFill>
              <a:srgbClr val="79133C"/>
            </a:solidFill>
            <a:prstDash val="solid"/>
            <a:headEnd type="triangle"/>
            <a:tailEnd type="triangle"/>
          </a:ln>
          <a:effectLst/>
        </p:spPr>
      </p:cxnSp>
      <p:sp>
        <p:nvSpPr>
          <p:cNvPr id="24" name="Rectangle: Rounded Corners 9"/>
          <p:cNvSpPr/>
          <p:nvPr/>
        </p:nvSpPr>
        <p:spPr>
          <a:xfrm>
            <a:off x="5187126" y="4888577"/>
            <a:ext cx="1828800" cy="602744"/>
          </a:xfrm>
          <a:prstGeom prst="roundRect">
            <a:avLst>
              <a:gd name="adj" fmla="val 8863"/>
            </a:avLst>
          </a:prstGeom>
          <a:noFill/>
          <a:ln w="12700" cap="flat" cmpd="sng" algn="ctr">
            <a:solidFill>
              <a:srgbClr val="79133C"/>
            </a:solid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1200" i="0" u="none" strike="noStrike" kern="0" cap="none" spc="0" normalizeH="0" baseline="0" noProof="0" dirty="0">
                <a:ln>
                  <a:noFill/>
                </a:ln>
                <a:effectLst/>
                <a:uLnTx/>
                <a:uFillTx/>
              </a:rPr>
              <a:t>Influences</a:t>
            </a:r>
            <a:r>
              <a:rPr kumimoji="0" lang="en-US" sz="1200" i="0" u="none" strike="noStrike" kern="0" cap="none" spc="0" normalizeH="0" noProof="0" dirty="0">
                <a:ln>
                  <a:noFill/>
                </a:ln>
                <a:effectLst/>
                <a:uLnTx/>
                <a:uFillTx/>
              </a:rPr>
              <a:t> relevant regulations and legislation</a:t>
            </a:r>
            <a:endParaRPr kumimoji="0" lang="en-US" sz="1200" i="0" u="none" strike="noStrike" kern="0" cap="none" spc="0" normalizeH="0" baseline="0" noProof="0" dirty="0">
              <a:ln>
                <a:noFill/>
              </a:ln>
              <a:effectLst/>
              <a:uLnTx/>
              <a:uFillTx/>
            </a:endParaRPr>
          </a:p>
        </p:txBody>
      </p:sp>
      <p:cxnSp>
        <p:nvCxnSpPr>
          <p:cNvPr id="25" name="Straight Arrow Connector 24"/>
          <p:cNvCxnSpPr>
            <a:stCxn id="22" idx="2"/>
          </p:cNvCxnSpPr>
          <p:nvPr/>
        </p:nvCxnSpPr>
        <p:spPr>
          <a:xfrm>
            <a:off x="6089170" y="2658979"/>
            <a:ext cx="3731" cy="2229599"/>
          </a:xfrm>
          <a:prstGeom prst="straightConnector1">
            <a:avLst/>
          </a:prstGeom>
          <a:noFill/>
          <a:ln w="12700" cap="flat" cmpd="sng" algn="ctr">
            <a:solidFill>
              <a:srgbClr val="79133C"/>
            </a:solidFill>
            <a:prstDash val="solid"/>
            <a:tailEnd type="triangle"/>
          </a:ln>
          <a:effectLst/>
        </p:spPr>
      </p:cxnSp>
      <p:sp>
        <p:nvSpPr>
          <p:cNvPr id="26" name="Rectangle: Rounded Corners 9"/>
          <p:cNvSpPr/>
          <p:nvPr/>
        </p:nvSpPr>
        <p:spPr>
          <a:xfrm>
            <a:off x="2081214" y="4888577"/>
            <a:ext cx="1828800" cy="602744"/>
          </a:xfrm>
          <a:prstGeom prst="roundRect">
            <a:avLst>
              <a:gd name="adj" fmla="val 8863"/>
            </a:avLst>
          </a:prstGeom>
          <a:noFill/>
          <a:ln w="12700" cap="flat" cmpd="sng" algn="ctr">
            <a:solidFill>
              <a:srgbClr val="79133C"/>
            </a:solid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1200" i="0" u="none" strike="noStrike" kern="0" cap="none" spc="0" normalizeH="0" baseline="0" noProof="0" dirty="0">
                <a:ln>
                  <a:noFill/>
                </a:ln>
                <a:effectLst/>
                <a:uLnTx/>
                <a:uFillTx/>
              </a:rPr>
              <a:t>Increases awareness within membership and Congress</a:t>
            </a:r>
          </a:p>
        </p:txBody>
      </p:sp>
      <p:sp>
        <p:nvSpPr>
          <p:cNvPr id="27" name="Rectangle: Rounded Corners 9"/>
          <p:cNvSpPr/>
          <p:nvPr/>
        </p:nvSpPr>
        <p:spPr>
          <a:xfrm>
            <a:off x="8293037" y="4888577"/>
            <a:ext cx="1828800" cy="602744"/>
          </a:xfrm>
          <a:prstGeom prst="roundRect">
            <a:avLst>
              <a:gd name="adj" fmla="val 8863"/>
            </a:avLst>
          </a:prstGeom>
          <a:noFill/>
          <a:ln w="12700" cap="flat" cmpd="sng" algn="ctr">
            <a:solidFill>
              <a:srgbClr val="79133C"/>
            </a:solid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1200" i="0" u="none" strike="noStrike" kern="0" cap="none" spc="0" normalizeH="0" baseline="0" noProof="0" dirty="0">
                <a:ln>
                  <a:noFill/>
                </a:ln>
                <a:effectLst/>
                <a:uLnTx/>
                <a:uFillTx/>
              </a:rPr>
              <a:t>Supports lawmakers who support priority issues agenda</a:t>
            </a:r>
          </a:p>
        </p:txBody>
      </p:sp>
      <p:pic>
        <p:nvPicPr>
          <p:cNvPr id="31" name="Picture 30"/>
          <p:cNvPicPr>
            <a:picLocks/>
          </p:cNvPicPr>
          <p:nvPr/>
        </p:nvPicPr>
        <p:blipFill>
          <a:blip r:embed="rId3"/>
          <a:stretch>
            <a:fillRect/>
          </a:stretch>
        </p:blipFill>
        <p:spPr>
          <a:xfrm>
            <a:off x="9091750" y="2711323"/>
            <a:ext cx="731520" cy="731520"/>
          </a:xfrm>
          <a:prstGeom prst="rect">
            <a:avLst/>
          </a:prstGeom>
        </p:spPr>
      </p:pic>
      <p:sp>
        <p:nvSpPr>
          <p:cNvPr id="33" name="Rectangle: Rounded Corners 9"/>
          <p:cNvSpPr/>
          <p:nvPr/>
        </p:nvSpPr>
        <p:spPr>
          <a:xfrm>
            <a:off x="3871059" y="2874505"/>
            <a:ext cx="4436225" cy="1447333"/>
          </a:xfrm>
          <a:prstGeom prst="roundRect">
            <a:avLst>
              <a:gd name="adj" fmla="val 8863"/>
            </a:avLst>
          </a:prstGeom>
          <a:solidFill>
            <a:sysClr val="window" lastClr="FFFFFF"/>
          </a:solidFill>
          <a:ln w="25400" cap="flat" cmpd="sng" algn="ctr">
            <a:solidFill>
              <a:srgbClr val="79133C"/>
            </a:solidFill>
            <a:prstDash val="sysDot"/>
          </a:ln>
          <a:effectLst/>
        </p:spPr>
        <p:txBody>
          <a:bodyPr rtlCol="0" anchor="ctr"/>
          <a:lstStyle/>
          <a:p>
            <a:pPr marL="0" marR="0" lvl="0" indent="0" algn="ctr" defTabSz="914400" eaLnBrk="1" fontAlgn="auto" latinLnBrk="0" hangingPunct="1">
              <a:lnSpc>
                <a:spcPct val="100000"/>
              </a:lnSpc>
              <a:spcBef>
                <a:spcPct val="0"/>
              </a:spcBef>
              <a:spcAft>
                <a:spcPts val="400"/>
              </a:spcAft>
              <a:buClrTx/>
              <a:buSzTx/>
              <a:buFontTx/>
              <a:buNone/>
              <a:tabLst/>
              <a:defRPr/>
            </a:pPr>
            <a:r>
              <a:rPr lang="en-US" altLang="en-US" sz="1100" b="1" kern="0" dirty="0">
                <a:solidFill>
                  <a:prstClr val="black"/>
                </a:solidFill>
              </a:rPr>
              <a:t>Government affairs</a:t>
            </a:r>
            <a:r>
              <a:rPr kumimoji="0" lang="en-US" altLang="en-US" sz="1100" b="1" i="0" u="none" strike="noStrike" kern="0" cap="none" spc="0" normalizeH="0" baseline="0" noProof="0" dirty="0">
                <a:ln>
                  <a:noFill/>
                </a:ln>
                <a:solidFill>
                  <a:prstClr val="black"/>
                </a:solidFill>
                <a:effectLst/>
                <a:uLnTx/>
                <a:uFillTx/>
              </a:rPr>
              <a:t> builds relationships with public officials to: </a:t>
            </a:r>
          </a:p>
          <a:p>
            <a:pPr marL="342900" marR="0" lvl="0" indent="-342900" defTabSz="914400" eaLnBrk="1" fontAlgn="auto" latinLnBrk="0" hangingPunct="1">
              <a:lnSpc>
                <a:spcPct val="100000"/>
              </a:lnSpc>
              <a:spcBef>
                <a:spcPct val="0"/>
              </a:spcBef>
              <a:spcAft>
                <a:spcPts val="400"/>
              </a:spcAft>
              <a:buClrTx/>
              <a:buSzTx/>
              <a:buFont typeface="+mj-lt"/>
              <a:buAutoNum type="arabicPeriod"/>
              <a:tabLst/>
              <a:defRPr/>
            </a:pPr>
            <a:r>
              <a:rPr kumimoji="0" lang="en-US" altLang="en-US" sz="1100" b="1" i="0" u="none" strike="noStrike" kern="0" cap="none" spc="0" normalizeH="0" baseline="0" noProof="0" dirty="0">
                <a:ln>
                  <a:noFill/>
                </a:ln>
                <a:solidFill>
                  <a:prstClr val="black"/>
                </a:solidFill>
                <a:effectLst/>
                <a:uLnTx/>
                <a:uFillTx/>
              </a:rPr>
              <a:t>Educate </a:t>
            </a:r>
            <a:r>
              <a:rPr kumimoji="0" lang="en-US" altLang="en-US" sz="1100" b="0" i="0" u="none" strike="noStrike" kern="0" cap="none" spc="0" normalizeH="0" baseline="0" noProof="0" dirty="0">
                <a:ln>
                  <a:noFill/>
                </a:ln>
                <a:solidFill>
                  <a:prstClr val="black"/>
                </a:solidFill>
                <a:effectLst/>
                <a:uLnTx/>
                <a:uFillTx/>
              </a:rPr>
              <a:t>about key policy issues </a:t>
            </a:r>
          </a:p>
          <a:p>
            <a:pPr marL="342900" marR="0" lvl="0" indent="-342900" defTabSz="914400" eaLnBrk="1" fontAlgn="auto" latinLnBrk="0" hangingPunct="1">
              <a:lnSpc>
                <a:spcPct val="100000"/>
              </a:lnSpc>
              <a:spcBef>
                <a:spcPct val="0"/>
              </a:spcBef>
              <a:spcAft>
                <a:spcPts val="400"/>
              </a:spcAft>
              <a:buClrTx/>
              <a:buSzTx/>
              <a:buFont typeface="+mj-lt"/>
              <a:buAutoNum type="arabicPeriod"/>
              <a:tabLst/>
              <a:defRPr/>
            </a:pPr>
            <a:r>
              <a:rPr kumimoji="0" lang="en-US" altLang="en-US" sz="1100" b="1" i="0" u="none" strike="noStrike" kern="0" cap="none" spc="0" normalizeH="0" baseline="0" noProof="0" dirty="0">
                <a:ln>
                  <a:noFill/>
                </a:ln>
                <a:solidFill>
                  <a:prstClr val="black"/>
                </a:solidFill>
                <a:effectLst/>
                <a:uLnTx/>
                <a:uFillTx/>
              </a:rPr>
              <a:t>Advocate</a:t>
            </a:r>
            <a:r>
              <a:rPr kumimoji="0" lang="en-US" altLang="en-US" sz="1100" b="0" i="0" u="none" strike="noStrike" kern="0" cap="none" spc="0" normalizeH="0" baseline="0" noProof="0" dirty="0">
                <a:ln>
                  <a:noFill/>
                </a:ln>
                <a:solidFill>
                  <a:prstClr val="black"/>
                </a:solidFill>
                <a:effectLst/>
                <a:uLnTx/>
                <a:uFillTx/>
              </a:rPr>
              <a:t> for issues that align with goals and practices</a:t>
            </a:r>
            <a:endParaRPr kumimoji="0" lang="en-US" altLang="en-US" sz="1100" b="1" i="0" u="none" strike="noStrike" kern="0" cap="none" spc="0" normalizeH="0" baseline="0" noProof="0" dirty="0">
              <a:ln>
                <a:noFill/>
              </a:ln>
              <a:solidFill>
                <a:prstClr val="black"/>
              </a:solidFill>
              <a:effectLst/>
              <a:uLnTx/>
              <a:uFillTx/>
            </a:endParaRPr>
          </a:p>
          <a:p>
            <a:pPr marL="342900" marR="0" lvl="0" indent="-342900" defTabSz="914400" eaLnBrk="1" fontAlgn="auto" latinLnBrk="0" hangingPunct="1">
              <a:lnSpc>
                <a:spcPct val="100000"/>
              </a:lnSpc>
              <a:spcBef>
                <a:spcPct val="0"/>
              </a:spcBef>
              <a:spcAft>
                <a:spcPts val="400"/>
              </a:spcAft>
              <a:buClrTx/>
              <a:buSzTx/>
              <a:buFont typeface="+mj-lt"/>
              <a:buAutoNum type="arabicPeriod"/>
              <a:tabLst/>
              <a:defRPr/>
            </a:pPr>
            <a:r>
              <a:rPr kumimoji="0" lang="en-US" altLang="en-US" sz="1100" b="1" i="0" u="none" strike="noStrike" kern="0" cap="none" spc="0" normalizeH="0" baseline="0" noProof="0" dirty="0">
                <a:ln>
                  <a:noFill/>
                </a:ln>
                <a:solidFill>
                  <a:prstClr val="black"/>
                </a:solidFill>
                <a:effectLst/>
                <a:uLnTx/>
                <a:uFillTx/>
              </a:rPr>
              <a:t>Lobby</a:t>
            </a:r>
            <a:r>
              <a:rPr kumimoji="0" lang="en-US" altLang="en-US" sz="1100" b="0" i="0" u="none" strike="noStrike" kern="0" cap="none" spc="0" normalizeH="0" baseline="0" noProof="0" dirty="0">
                <a:ln>
                  <a:noFill/>
                </a:ln>
                <a:solidFill>
                  <a:prstClr val="black"/>
                </a:solidFill>
                <a:effectLst/>
                <a:uLnTx/>
                <a:uFillTx/>
              </a:rPr>
              <a:t> to increase vitality for key programs</a:t>
            </a:r>
          </a:p>
          <a:p>
            <a:pPr marL="342900" marR="0" lvl="0" indent="-342900" defTabSz="914400" eaLnBrk="1" fontAlgn="auto" latinLnBrk="0" hangingPunct="1">
              <a:lnSpc>
                <a:spcPct val="100000"/>
              </a:lnSpc>
              <a:spcBef>
                <a:spcPct val="0"/>
              </a:spcBef>
              <a:spcAft>
                <a:spcPts val="400"/>
              </a:spcAft>
              <a:buClrTx/>
              <a:buSzTx/>
              <a:buFont typeface="+mj-lt"/>
              <a:buAutoNum type="arabicPeriod"/>
              <a:tabLst/>
              <a:defRPr/>
            </a:pPr>
            <a:r>
              <a:rPr lang="en-US" altLang="en-US" sz="1100" b="1" kern="0" dirty="0">
                <a:solidFill>
                  <a:prstClr val="black"/>
                </a:solidFill>
              </a:rPr>
              <a:t>Monitor </a:t>
            </a:r>
            <a:r>
              <a:rPr lang="en-US" altLang="en-US" sz="1100" kern="0" dirty="0">
                <a:solidFill>
                  <a:prstClr val="black"/>
                </a:solidFill>
              </a:rPr>
              <a:t>legislation and changes to regulations</a:t>
            </a:r>
            <a:endParaRPr kumimoji="0" lang="en-US" altLang="en-US" sz="1100" b="1" i="0" u="none" strike="noStrike" kern="0" cap="none" spc="0" normalizeH="0" baseline="0" noProof="0" dirty="0">
              <a:ln>
                <a:noFill/>
              </a:ln>
              <a:solidFill>
                <a:prstClr val="black"/>
              </a:solidFill>
              <a:effectLst/>
              <a:uLnTx/>
              <a:uFillTx/>
            </a:endParaRPr>
          </a:p>
        </p:txBody>
      </p:sp>
      <p:sp>
        <p:nvSpPr>
          <p:cNvPr id="43" name="Text Placeholder 18"/>
          <p:cNvSpPr txBox="1">
            <a:spLocks/>
          </p:cNvSpPr>
          <p:nvPr/>
        </p:nvSpPr>
        <p:spPr bwMode="auto">
          <a:xfrm>
            <a:off x="1928808" y="6422608"/>
            <a:ext cx="7413630" cy="340591"/>
          </a:xfrm>
          <a:prstGeom prst="rect">
            <a:avLst/>
          </a:prstGeom>
          <a:noFill/>
          <a:ln>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Georgia" panose="02040502050405020303" pitchFamily="18" charset="0"/>
                <a:ea typeface="MS PGothic" panose="020B0600070205080204" pitchFamily="34" charset="-128"/>
                <a:cs typeface="ＭＳ Ｐゴシック"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Georgia" panose="02040502050405020303" pitchFamily="18" charset="0"/>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Georgia" panose="02040502050405020303" pitchFamily="18" charset="0"/>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Georgia" panose="02040502050405020303" pitchFamily="18" charset="0"/>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defRPr/>
            </a:pPr>
            <a:r>
              <a:rPr lang="en-US" sz="700" dirty="0">
                <a:latin typeface="Georgia"/>
                <a:cs typeface="Georgia"/>
              </a:rPr>
              <a:t>Slide last updated on: March 27, 2019</a:t>
            </a:r>
          </a:p>
          <a:p>
            <a:pPr marL="0" indent="0">
              <a:lnSpc>
                <a:spcPct val="110000"/>
              </a:lnSpc>
              <a:spcBef>
                <a:spcPts val="0"/>
              </a:spcBef>
              <a:buNone/>
              <a:defRPr/>
            </a:pPr>
            <a:endParaRPr lang="en-US" sz="700" dirty="0">
              <a:latin typeface="Georgia"/>
              <a:cs typeface="Georgia"/>
            </a:endParaRPr>
          </a:p>
        </p:txBody>
      </p:sp>
      <p:sp>
        <p:nvSpPr>
          <p:cNvPr id="44" name="Slide Number Placeholder 3"/>
          <p:cNvSpPr>
            <a:spLocks noGrp="1"/>
          </p:cNvSpPr>
          <p:nvPr>
            <p:ph type="sldNum" sz="quarter" idx="12"/>
          </p:nvPr>
        </p:nvSpPr>
        <p:spPr>
          <a:xfrm>
            <a:off x="7981950" y="6302562"/>
            <a:ext cx="2273674" cy="365125"/>
          </a:xfrm>
        </p:spPr>
        <p:txBody>
          <a:bodyPr/>
          <a:lstStyle/>
          <a:p>
            <a:fld id="{BEFBC90E-502A-A54D-9BAE-6F74229062B0}" type="slidenum">
              <a:rPr lang="en-US" smtClean="0"/>
              <a:t>29</a:t>
            </a:fld>
            <a:endParaRPr lang="en-US" dirty="0"/>
          </a:p>
        </p:txBody>
      </p:sp>
      <p:grpSp>
        <p:nvGrpSpPr>
          <p:cNvPr id="34" name="Group 33">
            <a:extLst>
              <a:ext uri="{FF2B5EF4-FFF2-40B4-BE49-F238E27FC236}">
                <a16:creationId xmlns:a16="http://schemas.microsoft.com/office/drawing/2014/main" id="{360760FE-B26B-461E-BA62-714879B956B8}"/>
              </a:ext>
            </a:extLst>
          </p:cNvPr>
          <p:cNvGrpSpPr/>
          <p:nvPr/>
        </p:nvGrpSpPr>
        <p:grpSpPr>
          <a:xfrm>
            <a:off x="0" y="37414"/>
            <a:ext cx="12192000" cy="786177"/>
            <a:chOff x="0" y="83316"/>
            <a:chExt cx="12192000" cy="786177"/>
          </a:xfrm>
        </p:grpSpPr>
        <p:grpSp>
          <p:nvGrpSpPr>
            <p:cNvPr id="35" name="Group 34">
              <a:extLst>
                <a:ext uri="{FF2B5EF4-FFF2-40B4-BE49-F238E27FC236}">
                  <a16:creationId xmlns:a16="http://schemas.microsoft.com/office/drawing/2014/main" id="{22F42F25-DEF8-4DCE-A275-98796321F927}"/>
                </a:ext>
              </a:extLst>
            </p:cNvPr>
            <p:cNvGrpSpPr/>
            <p:nvPr/>
          </p:nvGrpSpPr>
          <p:grpSpPr>
            <a:xfrm>
              <a:off x="0" y="83316"/>
              <a:ext cx="12192000" cy="786177"/>
              <a:chOff x="0" y="15594"/>
              <a:chExt cx="12192000" cy="786177"/>
            </a:xfrm>
          </p:grpSpPr>
          <p:sp>
            <p:nvSpPr>
              <p:cNvPr id="37" name="Rectangle 36">
                <a:extLst>
                  <a:ext uri="{FF2B5EF4-FFF2-40B4-BE49-F238E27FC236}">
                    <a16:creationId xmlns:a16="http://schemas.microsoft.com/office/drawing/2014/main" id="{B8A28B16-E34E-4897-86C0-0A4C7979E8CA}"/>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EF33B94E-4F10-4F04-A792-F33B8DCCFD44}"/>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39" name="Picture 16">
                <a:extLst>
                  <a:ext uri="{FF2B5EF4-FFF2-40B4-BE49-F238E27FC236}">
                    <a16:creationId xmlns:a16="http://schemas.microsoft.com/office/drawing/2014/main" id="{FC2AAA76-F4FE-44CA-99AF-8A6CF567D41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6" name="TextBox 35">
              <a:extLst>
                <a:ext uri="{FF2B5EF4-FFF2-40B4-BE49-F238E27FC236}">
                  <a16:creationId xmlns:a16="http://schemas.microsoft.com/office/drawing/2014/main" id="{EFD9B13D-5D63-4F37-A6B7-0C092A261EDB}"/>
                </a:ext>
              </a:extLst>
            </p:cNvPr>
            <p:cNvSpPr txBox="1">
              <a:spLocks noChangeArrowheads="1"/>
            </p:cNvSpPr>
            <p:nvPr/>
          </p:nvSpPr>
          <p:spPr bwMode="auto">
            <a:xfrm>
              <a:off x="8872487" y="192351"/>
              <a:ext cx="17780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GOV. AFFAIRS COMMITTEES</a:t>
              </a:r>
            </a:p>
          </p:txBody>
        </p:sp>
      </p:grpSp>
    </p:spTree>
    <p:extLst>
      <p:ext uri="{BB962C8B-B14F-4D97-AF65-F5344CB8AC3E}">
        <p14:creationId xmlns:p14="http://schemas.microsoft.com/office/powerpoint/2010/main" val="6159748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a:stCxn id="13" idx="0"/>
          </p:cNvCxnSpPr>
          <p:nvPr/>
        </p:nvCxnSpPr>
        <p:spPr>
          <a:xfrm flipV="1">
            <a:off x="1256890" y="1785513"/>
            <a:ext cx="0" cy="1843798"/>
          </a:xfrm>
          <a:prstGeom prst="straightConnector1">
            <a:avLst/>
          </a:prstGeom>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511826" y="959003"/>
            <a:ext cx="11263973" cy="1115568"/>
          </a:xfrm>
        </p:spPr>
        <p:txBody>
          <a:bodyPr/>
          <a:lstStyle/>
          <a:p>
            <a:r>
              <a:rPr lang="en-US" dirty="0">
                <a:latin typeface="+mj-lt"/>
              </a:rPr>
              <a:t>Roadmap</a:t>
            </a:r>
          </a:p>
        </p:txBody>
      </p:sp>
      <p:grpSp>
        <p:nvGrpSpPr>
          <p:cNvPr id="11" name="Group 10">
            <a:extLst>
              <a:ext uri="{FF2B5EF4-FFF2-40B4-BE49-F238E27FC236}">
                <a16:creationId xmlns:a16="http://schemas.microsoft.com/office/drawing/2014/main" id="{E14095DC-4791-498F-822C-C47AE834E36F}"/>
              </a:ext>
            </a:extLst>
          </p:cNvPr>
          <p:cNvGrpSpPr/>
          <p:nvPr/>
        </p:nvGrpSpPr>
        <p:grpSpPr>
          <a:xfrm>
            <a:off x="0" y="31775"/>
            <a:ext cx="12192000" cy="786177"/>
            <a:chOff x="0" y="15594"/>
            <a:chExt cx="12192000" cy="786177"/>
          </a:xfrm>
        </p:grpSpPr>
        <p:sp>
          <p:nvSpPr>
            <p:cNvPr id="12" name="Rectangle 11">
              <a:extLst>
                <a:ext uri="{FF2B5EF4-FFF2-40B4-BE49-F238E27FC236}">
                  <a16:creationId xmlns:a16="http://schemas.microsoft.com/office/drawing/2014/main" id="{4AF62A28-010A-42E4-9977-20CD21B9DBF7}"/>
                </a:ext>
              </a:extLst>
            </p:cNvPr>
            <p:cNvSpPr/>
            <p:nvPr/>
          </p:nvSpPr>
          <p:spPr>
            <a:xfrm>
              <a:off x="0" y="15594"/>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648808F-2F5D-47F7-A012-12429C16EBF8}"/>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15" name="Picture 16">
              <a:extLst>
                <a:ext uri="{FF2B5EF4-FFF2-40B4-BE49-F238E27FC236}">
                  <a16:creationId xmlns:a16="http://schemas.microsoft.com/office/drawing/2014/main" id="{23F2F733-A36B-4DBF-BE05-7A80B66CA5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a:extLst>
              <a:ext uri="{FF2B5EF4-FFF2-40B4-BE49-F238E27FC236}">
                <a16:creationId xmlns:a16="http://schemas.microsoft.com/office/drawing/2014/main" id="{320C0213-CB25-413A-9644-F4254B76F9D1}"/>
              </a:ext>
            </a:extLst>
          </p:cNvPr>
          <p:cNvGrpSpPr/>
          <p:nvPr/>
        </p:nvGrpSpPr>
        <p:grpSpPr>
          <a:xfrm>
            <a:off x="1166130" y="1680147"/>
            <a:ext cx="188632" cy="4563279"/>
            <a:chOff x="1521642" y="1670371"/>
            <a:chExt cx="188632" cy="4563279"/>
          </a:xfrm>
          <a:solidFill>
            <a:schemeClr val="bg2"/>
          </a:solidFill>
        </p:grpSpPr>
        <p:cxnSp>
          <p:nvCxnSpPr>
            <p:cNvPr id="29" name="Straight Arrow Connector 28">
              <a:extLst>
                <a:ext uri="{FF2B5EF4-FFF2-40B4-BE49-F238E27FC236}">
                  <a16:creationId xmlns:a16="http://schemas.microsoft.com/office/drawing/2014/main" id="{5FC5D247-AD92-46F4-AF64-06842EDBAB5E}"/>
                </a:ext>
              </a:extLst>
            </p:cNvPr>
            <p:cNvCxnSpPr>
              <a:cxnSpLocks/>
            </p:cNvCxnSpPr>
            <p:nvPr/>
          </p:nvCxnSpPr>
          <p:spPr>
            <a:xfrm flipV="1">
              <a:off x="1608486" y="3797185"/>
              <a:ext cx="7434" cy="2417308"/>
            </a:xfrm>
            <a:prstGeom prst="straightConnector1">
              <a:avLst/>
            </a:prstGeom>
            <a:grpFill/>
            <a:ln w="28575">
              <a:solidFill>
                <a:srgbClr val="79133C"/>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5AA26C76-BC26-4522-9F2A-F7F5B438AAAA}"/>
                </a:ext>
              </a:extLst>
            </p:cNvPr>
            <p:cNvGrpSpPr/>
            <p:nvPr/>
          </p:nvGrpSpPr>
          <p:grpSpPr>
            <a:xfrm>
              <a:off x="1521642" y="1670371"/>
              <a:ext cx="188632" cy="4563279"/>
              <a:chOff x="922267" y="1695453"/>
              <a:chExt cx="188632" cy="4563279"/>
            </a:xfrm>
            <a:grpFill/>
          </p:grpSpPr>
          <p:grpSp>
            <p:nvGrpSpPr>
              <p:cNvPr id="19" name="Group 18">
                <a:extLst>
                  <a:ext uri="{FF2B5EF4-FFF2-40B4-BE49-F238E27FC236}">
                    <a16:creationId xmlns:a16="http://schemas.microsoft.com/office/drawing/2014/main" id="{6B98CD3F-863A-4406-992A-2A9FFF419ADF}"/>
                  </a:ext>
                </a:extLst>
              </p:cNvPr>
              <p:cNvGrpSpPr/>
              <p:nvPr/>
            </p:nvGrpSpPr>
            <p:grpSpPr>
              <a:xfrm>
                <a:off x="922267" y="1695453"/>
                <a:ext cx="181321" cy="4563279"/>
                <a:chOff x="922267" y="1695453"/>
                <a:chExt cx="181321" cy="4563279"/>
              </a:xfrm>
              <a:grpFill/>
            </p:grpSpPr>
            <p:grpSp>
              <p:nvGrpSpPr>
                <p:cNvPr id="16" name="Group 15">
                  <a:extLst>
                    <a:ext uri="{FF2B5EF4-FFF2-40B4-BE49-F238E27FC236}">
                      <a16:creationId xmlns:a16="http://schemas.microsoft.com/office/drawing/2014/main" id="{334A079A-1E89-4A87-8940-5D697F351AC6}"/>
                    </a:ext>
                  </a:extLst>
                </p:cNvPr>
                <p:cNvGrpSpPr/>
                <p:nvPr/>
              </p:nvGrpSpPr>
              <p:grpSpPr>
                <a:xfrm>
                  <a:off x="922466" y="1695453"/>
                  <a:ext cx="181122" cy="2132044"/>
                  <a:chOff x="2178982" y="1753154"/>
                  <a:chExt cx="181122" cy="2132044"/>
                </a:xfrm>
                <a:grpFill/>
              </p:grpSpPr>
              <p:grpSp>
                <p:nvGrpSpPr>
                  <p:cNvPr id="6" name="Group 5">
                    <a:extLst>
                      <a:ext uri="{FF2B5EF4-FFF2-40B4-BE49-F238E27FC236}">
                        <a16:creationId xmlns:a16="http://schemas.microsoft.com/office/drawing/2014/main" id="{6779DFB7-884A-4AA2-83AC-4B69CFC6F10F}"/>
                      </a:ext>
                    </a:extLst>
                  </p:cNvPr>
                  <p:cNvGrpSpPr/>
                  <p:nvPr/>
                </p:nvGrpSpPr>
                <p:grpSpPr>
                  <a:xfrm>
                    <a:off x="2178982" y="2727736"/>
                    <a:ext cx="181122" cy="670171"/>
                    <a:chOff x="2465536" y="2890377"/>
                    <a:chExt cx="181122" cy="670171"/>
                  </a:xfrm>
                  <a:grpFill/>
                </p:grpSpPr>
                <p:sp>
                  <p:nvSpPr>
                    <p:cNvPr id="7" name="Oval 6"/>
                    <p:cNvSpPr>
                      <a:spLocks noChangeAspect="1"/>
                    </p:cNvSpPr>
                    <p:nvPr/>
                  </p:nvSpPr>
                  <p:spPr>
                    <a:xfrm>
                      <a:off x="2465536" y="2890377"/>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8" name="Oval 7"/>
                    <p:cNvSpPr>
                      <a:spLocks noChangeAspect="1"/>
                    </p:cNvSpPr>
                    <p:nvPr/>
                  </p:nvSpPr>
                  <p:spPr>
                    <a:xfrm>
                      <a:off x="2465536" y="3377668"/>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nvGrpSpPr>
                  <p:cNvPr id="3" name="Group 2">
                    <a:extLst>
                      <a:ext uri="{FF2B5EF4-FFF2-40B4-BE49-F238E27FC236}">
                        <a16:creationId xmlns:a16="http://schemas.microsoft.com/office/drawing/2014/main" id="{B5BD6781-A523-45DA-93C2-7EAB50767823}"/>
                      </a:ext>
                    </a:extLst>
                  </p:cNvPr>
                  <p:cNvGrpSpPr/>
                  <p:nvPr/>
                </p:nvGrpSpPr>
                <p:grpSpPr>
                  <a:xfrm>
                    <a:off x="2178982" y="1753154"/>
                    <a:ext cx="181122" cy="2132044"/>
                    <a:chOff x="2465536" y="1915795"/>
                    <a:chExt cx="181122" cy="2132044"/>
                  </a:xfrm>
                  <a:grpFill/>
                </p:grpSpPr>
                <p:sp>
                  <p:nvSpPr>
                    <p:cNvPr id="5" name="Oval 4"/>
                    <p:cNvSpPr>
                      <a:spLocks noChangeAspect="1"/>
                    </p:cNvSpPr>
                    <p:nvPr/>
                  </p:nvSpPr>
                  <p:spPr>
                    <a:xfrm>
                      <a:off x="2465536" y="2403086"/>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9" name="Oval 8"/>
                    <p:cNvSpPr>
                      <a:spLocks noChangeAspect="1"/>
                    </p:cNvSpPr>
                    <p:nvPr/>
                  </p:nvSpPr>
                  <p:spPr>
                    <a:xfrm>
                      <a:off x="2465536" y="191579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13" name="Oval 12"/>
                    <p:cNvSpPr>
                      <a:spLocks noChangeAspect="1"/>
                    </p:cNvSpPr>
                    <p:nvPr/>
                  </p:nvSpPr>
                  <p:spPr>
                    <a:xfrm>
                      <a:off x="2465536" y="3864959"/>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22" name="Oval 21">
                  <a:extLst>
                    <a:ext uri="{FF2B5EF4-FFF2-40B4-BE49-F238E27FC236}">
                      <a16:creationId xmlns:a16="http://schemas.microsoft.com/office/drawing/2014/main" id="{B75B1F4C-71E2-4A96-8B6D-0C574AB37B49}"/>
                    </a:ext>
                  </a:extLst>
                </p:cNvPr>
                <p:cNvSpPr>
                  <a:spLocks noChangeAspect="1"/>
                </p:cNvSpPr>
                <p:nvPr/>
              </p:nvSpPr>
              <p:spPr>
                <a:xfrm>
                  <a:off x="922267" y="41346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6" name="Oval 25">
                  <a:extLst>
                    <a:ext uri="{FF2B5EF4-FFF2-40B4-BE49-F238E27FC236}">
                      <a16:creationId xmlns:a16="http://schemas.microsoft.com/office/drawing/2014/main" id="{85955EBF-A79D-41E2-8C33-8B00C00897DC}"/>
                    </a:ext>
                  </a:extLst>
                </p:cNvPr>
                <p:cNvSpPr>
                  <a:spLocks noChangeAspect="1"/>
                </p:cNvSpPr>
                <p:nvPr/>
              </p:nvSpPr>
              <p:spPr>
                <a:xfrm>
                  <a:off x="922343" y="607585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7" name="Oval 26">
                  <a:extLst>
                    <a:ext uri="{FF2B5EF4-FFF2-40B4-BE49-F238E27FC236}">
                      <a16:creationId xmlns:a16="http://schemas.microsoft.com/office/drawing/2014/main" id="{F81356B2-4606-4ABA-B145-CC867801BDC9}"/>
                    </a:ext>
                  </a:extLst>
                </p:cNvPr>
                <p:cNvSpPr>
                  <a:spLocks noChangeAspect="1"/>
                </p:cNvSpPr>
                <p:nvPr/>
              </p:nvSpPr>
              <p:spPr>
                <a:xfrm>
                  <a:off x="922466" y="5106490"/>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sp>
            <p:nvSpPr>
              <p:cNvPr id="25" name="Oval 24">
                <a:extLst>
                  <a:ext uri="{FF2B5EF4-FFF2-40B4-BE49-F238E27FC236}">
                    <a16:creationId xmlns:a16="http://schemas.microsoft.com/office/drawing/2014/main" id="{DFC18CE1-E0B6-40E6-916E-1B88B31AAEB7}"/>
                  </a:ext>
                </a:extLst>
              </p:cNvPr>
              <p:cNvSpPr>
                <a:spLocks noChangeAspect="1"/>
              </p:cNvSpPr>
              <p:nvPr/>
            </p:nvSpPr>
            <p:spPr>
              <a:xfrm>
                <a:off x="929777" y="4621072"/>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28" name="Oval 27">
                <a:extLst>
                  <a:ext uri="{FF2B5EF4-FFF2-40B4-BE49-F238E27FC236}">
                    <a16:creationId xmlns:a16="http://schemas.microsoft.com/office/drawing/2014/main" id="{D1963A7C-1EE6-464D-898E-C9E36AD87D24}"/>
                  </a:ext>
                </a:extLst>
              </p:cNvPr>
              <p:cNvSpPr>
                <a:spLocks noChangeAspect="1"/>
              </p:cNvSpPr>
              <p:nvPr/>
            </p:nvSpPr>
            <p:spPr>
              <a:xfrm>
                <a:off x="929777" y="5596525"/>
                <a:ext cx="181122" cy="182880"/>
              </a:xfrm>
              <a:prstGeom prst="ellipse">
                <a:avLst/>
              </a:prstGeom>
              <a:grpFill/>
              <a:ln w="25400">
                <a:solidFill>
                  <a:srgbClr val="7913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grpSp>
      </p:grpSp>
      <p:sp>
        <p:nvSpPr>
          <p:cNvPr id="34" name="Rectangle 33">
            <a:extLst>
              <a:ext uri="{FF2B5EF4-FFF2-40B4-BE49-F238E27FC236}">
                <a16:creationId xmlns:a16="http://schemas.microsoft.com/office/drawing/2014/main" id="{4161FA21-9D96-45F8-AAE3-5C008175431C}"/>
              </a:ext>
            </a:extLst>
          </p:cNvPr>
          <p:cNvSpPr/>
          <p:nvPr/>
        </p:nvSpPr>
        <p:spPr>
          <a:xfrm>
            <a:off x="1438012" y="1614146"/>
            <a:ext cx="216758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Advocacy Overview</a:t>
            </a:r>
          </a:p>
        </p:txBody>
      </p:sp>
      <p:sp>
        <p:nvSpPr>
          <p:cNvPr id="35" name="Rectangle 34">
            <a:extLst>
              <a:ext uri="{FF2B5EF4-FFF2-40B4-BE49-F238E27FC236}">
                <a16:creationId xmlns:a16="http://schemas.microsoft.com/office/drawing/2014/main" id="{9A5D405B-70F9-48C1-B004-BD1B6A15D671}"/>
              </a:ext>
            </a:extLst>
          </p:cNvPr>
          <p:cNvSpPr/>
          <p:nvPr/>
        </p:nvSpPr>
        <p:spPr>
          <a:xfrm>
            <a:off x="1438011" y="2074212"/>
            <a:ext cx="292580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Legislation and Regulation</a:t>
            </a:r>
          </a:p>
        </p:txBody>
      </p:sp>
      <p:sp>
        <p:nvSpPr>
          <p:cNvPr id="36" name="Rectangle 35">
            <a:extLst>
              <a:ext uri="{FF2B5EF4-FFF2-40B4-BE49-F238E27FC236}">
                <a16:creationId xmlns:a16="http://schemas.microsoft.com/office/drawing/2014/main" id="{3FD4C386-91FF-43E6-9B73-F8113EBA7DCA}"/>
              </a:ext>
            </a:extLst>
          </p:cNvPr>
          <p:cNvSpPr/>
          <p:nvPr/>
        </p:nvSpPr>
        <p:spPr>
          <a:xfrm>
            <a:off x="1438010" y="2565995"/>
            <a:ext cx="251863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Social Media Advocacy</a:t>
            </a:r>
          </a:p>
        </p:txBody>
      </p:sp>
      <p:sp>
        <p:nvSpPr>
          <p:cNvPr id="37" name="Rectangle 36">
            <a:extLst>
              <a:ext uri="{FF2B5EF4-FFF2-40B4-BE49-F238E27FC236}">
                <a16:creationId xmlns:a16="http://schemas.microsoft.com/office/drawing/2014/main" id="{72687200-51B6-4D9E-A66C-081FCC838163}"/>
              </a:ext>
            </a:extLst>
          </p:cNvPr>
          <p:cNvSpPr/>
          <p:nvPr/>
        </p:nvSpPr>
        <p:spPr>
          <a:xfrm>
            <a:off x="1415769" y="5967320"/>
            <a:ext cx="2109873"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Contract Lobbyists</a:t>
            </a:r>
          </a:p>
        </p:txBody>
      </p:sp>
      <p:sp>
        <p:nvSpPr>
          <p:cNvPr id="38" name="Rectangle 37">
            <a:extLst>
              <a:ext uri="{FF2B5EF4-FFF2-40B4-BE49-F238E27FC236}">
                <a16:creationId xmlns:a16="http://schemas.microsoft.com/office/drawing/2014/main" id="{B62252EA-7D57-44B5-B730-7572B3120BB3}"/>
              </a:ext>
            </a:extLst>
          </p:cNvPr>
          <p:cNvSpPr/>
          <p:nvPr/>
        </p:nvSpPr>
        <p:spPr>
          <a:xfrm>
            <a:off x="1397920" y="3040167"/>
            <a:ext cx="324640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Meeting with Elected Officials</a:t>
            </a:r>
          </a:p>
        </p:txBody>
      </p:sp>
      <p:sp>
        <p:nvSpPr>
          <p:cNvPr id="39" name="Rectangle 38">
            <a:extLst>
              <a:ext uri="{FF2B5EF4-FFF2-40B4-BE49-F238E27FC236}">
                <a16:creationId xmlns:a16="http://schemas.microsoft.com/office/drawing/2014/main" id="{A2FBDBF2-45AF-42D9-B606-076DAD85272F}"/>
              </a:ext>
            </a:extLst>
          </p:cNvPr>
          <p:cNvSpPr/>
          <p:nvPr/>
        </p:nvSpPr>
        <p:spPr>
          <a:xfrm>
            <a:off x="1373984" y="3514339"/>
            <a:ext cx="121539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Coalitions</a:t>
            </a:r>
          </a:p>
        </p:txBody>
      </p:sp>
      <p:sp>
        <p:nvSpPr>
          <p:cNvPr id="40" name="Rectangle 39">
            <a:extLst>
              <a:ext uri="{FF2B5EF4-FFF2-40B4-BE49-F238E27FC236}">
                <a16:creationId xmlns:a16="http://schemas.microsoft.com/office/drawing/2014/main" id="{495F160F-C350-4E75-898D-EA043630CD24}"/>
              </a:ext>
            </a:extLst>
          </p:cNvPr>
          <p:cNvSpPr/>
          <p:nvPr/>
        </p:nvSpPr>
        <p:spPr>
          <a:xfrm>
            <a:off x="1373984" y="4529281"/>
            <a:ext cx="1516762"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Action Alerts</a:t>
            </a:r>
          </a:p>
        </p:txBody>
      </p:sp>
      <p:sp>
        <p:nvSpPr>
          <p:cNvPr id="41" name="Rectangle 40">
            <a:extLst>
              <a:ext uri="{FF2B5EF4-FFF2-40B4-BE49-F238E27FC236}">
                <a16:creationId xmlns:a16="http://schemas.microsoft.com/office/drawing/2014/main" id="{68901AB9-26F6-4125-ACF8-52B23775E4FF}"/>
              </a:ext>
            </a:extLst>
          </p:cNvPr>
          <p:cNvSpPr/>
          <p:nvPr/>
        </p:nvSpPr>
        <p:spPr>
          <a:xfrm>
            <a:off x="1397920" y="5021735"/>
            <a:ext cx="1991251"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Giving Testimony</a:t>
            </a:r>
          </a:p>
        </p:txBody>
      </p:sp>
      <p:sp>
        <p:nvSpPr>
          <p:cNvPr id="42" name="Rectangle 41">
            <a:extLst>
              <a:ext uri="{FF2B5EF4-FFF2-40B4-BE49-F238E27FC236}">
                <a16:creationId xmlns:a16="http://schemas.microsoft.com/office/drawing/2014/main" id="{480BD5CE-BC10-47A1-80D8-8D939ECE5C45}"/>
              </a:ext>
            </a:extLst>
          </p:cNvPr>
          <p:cNvSpPr/>
          <p:nvPr/>
        </p:nvSpPr>
        <p:spPr>
          <a:xfrm>
            <a:off x="1397920" y="5493148"/>
            <a:ext cx="3494867"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Government Affairs Committees</a:t>
            </a:r>
          </a:p>
        </p:txBody>
      </p:sp>
      <p:sp>
        <p:nvSpPr>
          <p:cNvPr id="43" name="Rectangle 42">
            <a:extLst>
              <a:ext uri="{FF2B5EF4-FFF2-40B4-BE49-F238E27FC236}">
                <a16:creationId xmlns:a16="http://schemas.microsoft.com/office/drawing/2014/main" id="{EFB49202-813D-4520-9104-CF64A5330887}"/>
              </a:ext>
            </a:extLst>
          </p:cNvPr>
          <p:cNvSpPr/>
          <p:nvPr/>
        </p:nvSpPr>
        <p:spPr>
          <a:xfrm>
            <a:off x="1397920" y="4026120"/>
            <a:ext cx="1519968" cy="369332"/>
          </a:xfrm>
          <a:prstGeom prst="rect">
            <a:avLst/>
          </a:prstGeom>
        </p:spPr>
        <p:txBody>
          <a:bodyPr wrap="none">
            <a:spAutoFit/>
          </a:bodyPr>
          <a:lstStyle/>
          <a:p>
            <a:pPr lvl="0" defTabSz="457200">
              <a:lnSpc>
                <a:spcPct val="100000"/>
              </a:lnSpc>
              <a:spcBef>
                <a:spcPct val="0"/>
              </a:spcBef>
              <a:buNone/>
              <a:defRPr/>
            </a:pPr>
            <a:r>
              <a:rPr lang="en-US" altLang="en-US" dirty="0">
                <a:solidFill>
                  <a:srgbClr val="000000"/>
                </a:solidFill>
                <a:latin typeface="Georgia"/>
                <a:cs typeface="Georgia"/>
              </a:rPr>
              <a:t>Course Visits</a:t>
            </a:r>
          </a:p>
        </p:txBody>
      </p:sp>
      <p:sp>
        <p:nvSpPr>
          <p:cNvPr id="44" name="Oval 43">
            <a:extLst>
              <a:ext uri="{FF2B5EF4-FFF2-40B4-BE49-F238E27FC236}">
                <a16:creationId xmlns:a16="http://schemas.microsoft.com/office/drawing/2014/main" id="{B0A18354-C21A-4F32-BF2C-92547E1519A9}"/>
              </a:ext>
            </a:extLst>
          </p:cNvPr>
          <p:cNvSpPr>
            <a:spLocks noChangeAspect="1"/>
          </p:cNvSpPr>
          <p:nvPr/>
        </p:nvSpPr>
        <p:spPr>
          <a:xfrm>
            <a:off x="1173640" y="6054699"/>
            <a:ext cx="181122" cy="182880"/>
          </a:xfrm>
          <a:prstGeom prst="ellipse">
            <a:avLst/>
          </a:prstGeom>
          <a:solidFill>
            <a:srgbClr val="005D38"/>
          </a:solidFill>
          <a:ln w="25400">
            <a:solidFill>
              <a:srgbClr val="005D3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Tree>
    <p:extLst>
      <p:ext uri="{BB962C8B-B14F-4D97-AF65-F5344CB8AC3E}">
        <p14:creationId xmlns:p14="http://schemas.microsoft.com/office/powerpoint/2010/main" val="11332089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352613" y="986854"/>
            <a:ext cx="11582400" cy="854075"/>
          </a:xfrm>
        </p:spPr>
        <p:txBody>
          <a:bodyPr/>
          <a:lstStyle/>
          <a:p>
            <a:pPr algn="ctr"/>
            <a:r>
              <a:rPr lang="en-US" altLang="en-US" sz="4400" dirty="0">
                <a:latin typeface="Georgia" charset="0"/>
                <a:ea typeface="ＭＳ Ｐゴシック" charset="-128"/>
              </a:rPr>
              <a:t>What are contract lobbyists?</a:t>
            </a:r>
          </a:p>
        </p:txBody>
      </p:sp>
      <p:sp>
        <p:nvSpPr>
          <p:cNvPr id="6149" name="Slide Number Placeholder 7168"/>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90000"/>
              </a:lnSpc>
              <a:spcBef>
                <a:spcPts val="1000"/>
              </a:spcBef>
              <a:buFont typeface="Arial" charset="0"/>
              <a:buChar char="•"/>
              <a:defRPr sz="2800">
                <a:solidFill>
                  <a:schemeClr val="tx1"/>
                </a:solidFill>
                <a:latin typeface="Georgia" charset="0"/>
                <a:ea typeface="ＭＳ Ｐゴシック" charset="-128"/>
              </a:defRPr>
            </a:lvl1pPr>
            <a:lvl2pPr marL="742950" indent="-285750">
              <a:lnSpc>
                <a:spcPct val="90000"/>
              </a:lnSpc>
              <a:spcBef>
                <a:spcPts val="500"/>
              </a:spcBef>
              <a:buFont typeface="Arial" charset="0"/>
              <a:buChar char="•"/>
              <a:defRPr sz="2400">
                <a:solidFill>
                  <a:schemeClr val="tx1"/>
                </a:solidFill>
                <a:latin typeface="Georgia" charset="0"/>
                <a:ea typeface="ＭＳ Ｐゴシック" charset="-128"/>
              </a:defRPr>
            </a:lvl2pPr>
            <a:lvl3pPr marL="1143000" indent="-228600">
              <a:lnSpc>
                <a:spcPct val="90000"/>
              </a:lnSpc>
              <a:spcBef>
                <a:spcPts val="500"/>
              </a:spcBef>
              <a:buFont typeface="Arial" charset="0"/>
              <a:buChar char="•"/>
              <a:defRPr sz="2000">
                <a:solidFill>
                  <a:schemeClr val="tx1"/>
                </a:solidFill>
                <a:latin typeface="Georgia" charset="0"/>
                <a:ea typeface="ＭＳ Ｐゴシック" charset="-128"/>
              </a:defRPr>
            </a:lvl3pPr>
            <a:lvl4pPr marL="1600200" indent="-228600">
              <a:lnSpc>
                <a:spcPct val="90000"/>
              </a:lnSpc>
              <a:spcBef>
                <a:spcPts val="500"/>
              </a:spcBef>
              <a:buFont typeface="Arial" charset="0"/>
              <a:buChar char="•"/>
              <a:defRPr>
                <a:solidFill>
                  <a:schemeClr val="tx1"/>
                </a:solidFill>
                <a:latin typeface="Georgia" charset="0"/>
                <a:ea typeface="ＭＳ Ｐゴシック" charset="-128"/>
              </a:defRPr>
            </a:lvl4pPr>
            <a:lvl5pPr marL="2057400" indent="-228600">
              <a:lnSpc>
                <a:spcPct val="90000"/>
              </a:lnSpc>
              <a:spcBef>
                <a:spcPts val="500"/>
              </a:spcBef>
              <a:buFont typeface="Arial" charset="0"/>
              <a:buChar char="•"/>
              <a:defRPr>
                <a:solidFill>
                  <a:schemeClr val="tx1"/>
                </a:solidFill>
                <a:latin typeface="Georgia" charset="0"/>
                <a:ea typeface="ＭＳ Ｐゴシック" charset="-128"/>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Georgia" charset="0"/>
                <a:ea typeface="ＭＳ Ｐゴシック" charset="-128"/>
              </a:defRPr>
            </a:lvl9pPr>
          </a:lstStyle>
          <a:p>
            <a:pPr>
              <a:lnSpc>
                <a:spcPct val="100000"/>
              </a:lnSpc>
              <a:spcBef>
                <a:spcPct val="0"/>
              </a:spcBef>
              <a:buFontTx/>
              <a:buNone/>
            </a:pPr>
            <a:r>
              <a:rPr lang="en-US" altLang="en-US" sz="1000">
                <a:solidFill>
                  <a:srgbClr val="3B3838"/>
                </a:solidFill>
                <a:latin typeface="Calibri Light" charset="0"/>
              </a:rPr>
              <a:t>1</a:t>
            </a:r>
          </a:p>
        </p:txBody>
      </p:sp>
      <p:sp>
        <p:nvSpPr>
          <p:cNvPr id="85" name="Rectangle 14"/>
          <p:cNvSpPr>
            <a:spLocks noChangeArrowheads="1"/>
          </p:cNvSpPr>
          <p:nvPr/>
        </p:nvSpPr>
        <p:spPr bwMode="auto">
          <a:xfrm>
            <a:off x="990600" y="1863151"/>
            <a:ext cx="10210800" cy="338554"/>
          </a:xfrm>
          <a:prstGeom prst="rect">
            <a:avLst/>
          </a:prstGeom>
          <a:noFill/>
          <a:ln>
            <a:noFill/>
          </a:ln>
        </p:spPr>
        <p:txBody>
          <a:bodyPr wrap="square">
            <a:spAutoFit/>
          </a:bodyPr>
          <a:lstStyle>
            <a:lvl1pPr defTabSz="811213">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ＭＳ Ｐゴシック" panose="020B0600070205080204" pitchFamily="34" charset="-128"/>
              </a:defRPr>
            </a:lvl1pPr>
            <a:lvl2pPr marL="742950" indent="-285750" defTabSz="811213">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ＭＳ Ｐゴシック" panose="020B0600070205080204" pitchFamily="34" charset="-128"/>
              </a:defRPr>
            </a:lvl2pPr>
            <a:lvl3pPr marL="1143000" indent="-228600" defTabSz="811213">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ＭＳ Ｐゴシック" panose="020B0600070205080204" pitchFamily="34" charset="-128"/>
              </a:defRPr>
            </a:lvl3pPr>
            <a:lvl4pPr marL="1600200" indent="-228600" defTabSz="811213">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4pPr>
            <a:lvl5pPr marL="2057400" indent="-228600" defTabSz="811213">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5pPr>
            <a:lvl6pPr marL="25146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6pPr>
            <a:lvl7pPr marL="29718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7pPr>
            <a:lvl8pPr marL="34290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8pPr>
            <a:lvl9pPr marL="3886200" indent="-228600" defTabSz="811213"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ＭＳ Ｐゴシック" panose="020B0600070205080204" pitchFamily="34" charset="-128"/>
              </a:defRPr>
            </a:lvl9pPr>
          </a:lstStyle>
          <a:p>
            <a:pPr algn="ctr">
              <a:lnSpc>
                <a:spcPct val="100000"/>
              </a:lnSpc>
              <a:spcBef>
                <a:spcPct val="0"/>
              </a:spcBef>
              <a:buFontTx/>
              <a:buNone/>
              <a:defRPr/>
            </a:pPr>
            <a:r>
              <a:rPr lang="en-US" altLang="en-US" sz="1600" b="1" dirty="0">
                <a:solidFill>
                  <a:srgbClr val="79133C"/>
                </a:solidFill>
                <a:latin typeface="+mj-lt"/>
              </a:rPr>
              <a:t>A contract lobbyist can help chapters advocate through direct lobbying to legislators</a:t>
            </a:r>
          </a:p>
        </p:txBody>
      </p:sp>
      <p:sp>
        <p:nvSpPr>
          <p:cNvPr id="3" name="Rectangle 2">
            <a:extLst>
              <a:ext uri="{FF2B5EF4-FFF2-40B4-BE49-F238E27FC236}">
                <a16:creationId xmlns:a16="http://schemas.microsoft.com/office/drawing/2014/main" id="{23D24146-BE3B-4EFE-BDC8-E51C313926B3}"/>
              </a:ext>
            </a:extLst>
          </p:cNvPr>
          <p:cNvSpPr/>
          <p:nvPr/>
        </p:nvSpPr>
        <p:spPr>
          <a:xfrm>
            <a:off x="4132866" y="2834093"/>
            <a:ext cx="7114208" cy="2031325"/>
          </a:xfrm>
          <a:prstGeom prst="rect">
            <a:avLst/>
          </a:prstGeom>
        </p:spPr>
        <p:txBody>
          <a:bodyPr wrap="square">
            <a:spAutoFit/>
          </a:bodyPr>
          <a:lstStyle/>
          <a:p>
            <a:r>
              <a:rPr lang="en-US" dirty="0">
                <a:solidFill>
                  <a:srgbClr val="000000"/>
                </a:solidFill>
                <a:latin typeface="+mj-lt"/>
              </a:rPr>
              <a:t>Contract lobbyists are independent professionals who advocate for multiple clients and issues to legislative and executive branches of state and national government.</a:t>
            </a:r>
          </a:p>
          <a:p>
            <a:endParaRPr lang="en-US" dirty="0">
              <a:solidFill>
                <a:srgbClr val="000000"/>
              </a:solidFill>
              <a:latin typeface="+mj-lt"/>
            </a:endParaRPr>
          </a:p>
          <a:p>
            <a:r>
              <a:rPr lang="en-US" dirty="0">
                <a:solidFill>
                  <a:srgbClr val="000000"/>
                </a:solidFill>
                <a:latin typeface="+mj-lt"/>
              </a:rPr>
              <a:t>Some state chapters keep contact lobbyists on retainer for special annual events or in case of immediate action that needs taken on an issue.</a:t>
            </a:r>
          </a:p>
        </p:txBody>
      </p:sp>
      <p:pic>
        <p:nvPicPr>
          <p:cNvPr id="7" name="Picture 6" descr="A picture containing clock&#10;&#10;Description automatically generated">
            <a:extLst>
              <a:ext uri="{FF2B5EF4-FFF2-40B4-BE49-F238E27FC236}">
                <a16:creationId xmlns:a16="http://schemas.microsoft.com/office/drawing/2014/main" id="{41277D7C-1F5F-4509-A0B9-4C4BF1A3EEB0}"/>
              </a:ext>
            </a:extLst>
          </p:cNvPr>
          <p:cNvPicPr>
            <a:picLocks noChangeAspect="1"/>
          </p:cNvPicPr>
          <p:nvPr/>
        </p:nvPicPr>
        <p:blipFill rotWithShape="1">
          <a:blip r:embed="rId3">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foregroundMark x1="35333" y1="47500" x2="34889" y2="51071"/>
                        <a14:foregroundMark x1="41889" y1="30893" x2="43111" y2="33214"/>
                        <a14:foregroundMark x1="35333" y1="35357" x2="34667" y2="36250"/>
                        <a14:foregroundMark x1="56111" y1="37679" x2="60889" y2="38750"/>
                        <a14:foregroundMark x1="59444" y1="27679" x2="59444" y2="27679"/>
                        <a14:foregroundMark x1="68778" y1="59464" x2="68778" y2="59464"/>
                        <a14:foregroundMark x1="66667" y1="71786" x2="66667" y2="71786"/>
                        <a14:foregroundMark x1="43889" y1="58214" x2="43889" y2="58214"/>
                        <a14:backgroundMark x1="10889" y1="26607" x2="21111" y2="19286"/>
                        <a14:backgroundMark x1="21111" y1="19286" x2="26333" y2="12321"/>
                        <a14:backgroundMark x1="26333" y1="12321" x2="38000" y2="10357"/>
                        <a14:backgroundMark x1="38000" y1="10357" x2="71556" y2="16607"/>
                        <a14:backgroundMark x1="71556" y1="16607" x2="79778" y2="16429"/>
                        <a14:backgroundMark x1="79778" y1="16429" x2="86667" y2="20714"/>
                        <a14:backgroundMark x1="86667" y1="20714" x2="96333" y2="49821"/>
                        <a14:backgroundMark x1="96333" y1="49821" x2="98111" y2="61964"/>
                        <a14:backgroundMark x1="98111" y1="61964" x2="79333" y2="87857"/>
                        <a14:backgroundMark x1="79333" y1="87857" x2="33000" y2="86607"/>
                        <a14:backgroundMark x1="33000" y1="86607" x2="16556" y2="75357"/>
                        <a14:backgroundMark x1="16556" y1="75357" x2="8444" y2="54286"/>
                        <a14:backgroundMark x1="8444" y1="54286" x2="6333" y2="32857"/>
                        <a14:backgroundMark x1="31111" y1="47143" x2="31111" y2="47143"/>
                      </a14:backgroundRemoval>
                    </a14:imgEffect>
                  </a14:imgLayer>
                </a14:imgProps>
              </a:ext>
              <a:ext uri="{28A0092B-C50C-407E-A947-70E740481C1C}">
                <a14:useLocalDpi xmlns:a14="http://schemas.microsoft.com/office/drawing/2010/main" val="0"/>
              </a:ext>
            </a:extLst>
          </a:blip>
          <a:srcRect l="28325" t="23384" r="27520" b="24064"/>
          <a:stretch/>
        </p:blipFill>
        <p:spPr>
          <a:xfrm>
            <a:off x="944926" y="2834093"/>
            <a:ext cx="2809481" cy="2080591"/>
          </a:xfrm>
          <a:prstGeom prst="rect">
            <a:avLst/>
          </a:prstGeom>
        </p:spPr>
      </p:pic>
      <p:grpSp>
        <p:nvGrpSpPr>
          <p:cNvPr id="41" name="Group 40">
            <a:extLst>
              <a:ext uri="{FF2B5EF4-FFF2-40B4-BE49-F238E27FC236}">
                <a16:creationId xmlns:a16="http://schemas.microsoft.com/office/drawing/2014/main" id="{5B50EEFE-3D65-476E-9CC3-1572CA7B1F7B}"/>
              </a:ext>
            </a:extLst>
          </p:cNvPr>
          <p:cNvGrpSpPr/>
          <p:nvPr/>
        </p:nvGrpSpPr>
        <p:grpSpPr>
          <a:xfrm>
            <a:off x="0" y="83810"/>
            <a:ext cx="12192000" cy="786177"/>
            <a:chOff x="0" y="53664"/>
            <a:chExt cx="12192000" cy="786177"/>
          </a:xfrm>
        </p:grpSpPr>
        <p:grpSp>
          <p:nvGrpSpPr>
            <p:cNvPr id="42" name="Group 41">
              <a:extLst>
                <a:ext uri="{FF2B5EF4-FFF2-40B4-BE49-F238E27FC236}">
                  <a16:creationId xmlns:a16="http://schemas.microsoft.com/office/drawing/2014/main" id="{639C3F4C-05A6-4A40-9238-06C70C83CE3A}"/>
                </a:ext>
              </a:extLst>
            </p:cNvPr>
            <p:cNvGrpSpPr/>
            <p:nvPr/>
          </p:nvGrpSpPr>
          <p:grpSpPr>
            <a:xfrm>
              <a:off x="0" y="53664"/>
              <a:ext cx="12192000" cy="786177"/>
              <a:chOff x="0" y="-14058"/>
              <a:chExt cx="12192000" cy="786177"/>
            </a:xfrm>
          </p:grpSpPr>
          <p:sp>
            <p:nvSpPr>
              <p:cNvPr id="44" name="Rectangle 43">
                <a:extLst>
                  <a:ext uri="{FF2B5EF4-FFF2-40B4-BE49-F238E27FC236}">
                    <a16:creationId xmlns:a16="http://schemas.microsoft.com/office/drawing/2014/main" id="{08659031-7526-4105-8AC2-CBF2A4F0FFD7}"/>
                  </a:ext>
                </a:extLst>
              </p:cNvPr>
              <p:cNvSpPr/>
              <p:nvPr/>
            </p:nvSpPr>
            <p:spPr>
              <a:xfrm>
                <a:off x="0" y="-14058"/>
                <a:ext cx="12192000" cy="7861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F847165E-C4D1-4D88-8058-93D3332FB25D}"/>
                  </a:ext>
                </a:extLst>
              </p:cNvPr>
              <p:cNvSpPr/>
              <p:nvPr/>
            </p:nvSpPr>
            <p:spPr>
              <a:xfrm>
                <a:off x="1571813" y="726081"/>
                <a:ext cx="9144000" cy="46038"/>
              </a:xfrm>
              <a:prstGeom prst="rect">
                <a:avLst/>
              </a:prstGeom>
              <a:solidFill>
                <a:schemeClr val="bg1">
                  <a:lumMod val="50000"/>
                </a:schemeClr>
              </a:solidFill>
              <a:ln w="12700">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sz="2400" b="1" dirty="0">
                  <a:solidFill>
                    <a:prstClr val="white"/>
                  </a:solidFill>
                  <a:latin typeface="FreightSans Pro Book" pitchFamily="50" charset="0"/>
                </a:endParaRPr>
              </a:p>
            </p:txBody>
          </p:sp>
          <p:pic>
            <p:nvPicPr>
              <p:cNvPr id="46" name="Picture 16">
                <a:extLst>
                  <a:ext uri="{FF2B5EF4-FFF2-40B4-BE49-F238E27FC236}">
                    <a16:creationId xmlns:a16="http://schemas.microsoft.com/office/drawing/2014/main" id="{74E476FC-6721-406D-834C-61688C7D8A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bwMode="auto">
              <a:xfrm>
                <a:off x="284951" y="110541"/>
                <a:ext cx="2443175" cy="5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3" name="TextBox 42">
              <a:extLst>
                <a:ext uri="{FF2B5EF4-FFF2-40B4-BE49-F238E27FC236}">
                  <a16:creationId xmlns:a16="http://schemas.microsoft.com/office/drawing/2014/main" id="{65FAD045-4E21-40AE-9908-58F33548B0DB}"/>
                </a:ext>
              </a:extLst>
            </p:cNvPr>
            <p:cNvSpPr txBox="1">
              <a:spLocks noChangeArrowheads="1"/>
            </p:cNvSpPr>
            <p:nvPr/>
          </p:nvSpPr>
          <p:spPr bwMode="auto">
            <a:xfrm>
              <a:off x="9255604" y="192351"/>
              <a:ext cx="1394934"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Georgia" panose="02040502050405020303" pitchFamily="18"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Georgia" panose="02040502050405020303" pitchFamily="18"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Georgia" panose="02040502050405020303" pitchFamily="18"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Georgia" panose="02040502050405020303" pitchFamily="18" charset="0"/>
                  <a:ea typeface="MS PGothic" panose="020B0600070205080204" pitchFamily="34" charset="-128"/>
                </a:defRPr>
              </a:lvl9pPr>
            </a:lstStyle>
            <a:p>
              <a:pPr algn="r" eaLnBrk="1" hangingPunct="1">
                <a:lnSpc>
                  <a:spcPct val="100000"/>
                </a:lnSpc>
                <a:spcBef>
                  <a:spcPct val="0"/>
                </a:spcBef>
                <a:buFontTx/>
                <a:buNone/>
                <a:defRPr/>
              </a:pPr>
              <a:r>
                <a:rPr lang="en-US" altLang="en-US" sz="900" dirty="0">
                  <a:solidFill>
                    <a:schemeClr val="bg2">
                      <a:lumMod val="25000"/>
                    </a:schemeClr>
                  </a:solidFill>
                </a:rPr>
                <a:t>CONTRACT LOBBYIST</a:t>
              </a:r>
            </a:p>
          </p:txBody>
        </p:sp>
      </p:grpSp>
    </p:spTree>
    <p:extLst>
      <p:ext uri="{BB962C8B-B14F-4D97-AF65-F5344CB8AC3E}">
        <p14:creationId xmlns:p14="http://schemas.microsoft.com/office/powerpoint/2010/main" val="1119419214"/>
      </p:ext>
    </p:extLst>
  </p:cSld>
  <p:clrMapOvr>
    <a:masterClrMapping/>
  </p:clrMapOvr>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NJPC 2015">
      <a:majorFont>
        <a:latin typeface="Georgia"/>
        <a:ea typeface=""/>
        <a:cs typeface=""/>
      </a:majorFont>
      <a:minorFont>
        <a:latin typeface="Calibri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 Sept 2015.potx [Last saved by user]" id="{05A0779B-6B4A-4FB5-AF38-380C9E86D1DC}" vid="{9EDD7FE6-55FD-4C46-8B44-3BEC13B57376}"/>
    </a:ext>
  </a:extLst>
</a:theme>
</file>

<file path=ppt/theme/theme2.xml><?xml version="1.0" encoding="utf-8"?>
<a:theme xmlns:a="http://schemas.openxmlformats.org/drawingml/2006/main" name="Office Theme">
  <a:themeElements>
    <a:clrScheme name="edited nov3">
      <a:dk1>
        <a:srgbClr val="FFFFFF"/>
      </a:dk1>
      <a:lt1>
        <a:srgbClr val="000000"/>
      </a:lt1>
      <a:dk2>
        <a:srgbClr val="888888"/>
      </a:dk2>
      <a:lt2>
        <a:srgbClr val="CE6C00"/>
      </a:lt2>
      <a:accent1>
        <a:srgbClr val="8B724A"/>
      </a:accent1>
      <a:accent2>
        <a:srgbClr val="55527A"/>
      </a:accent2>
      <a:accent3>
        <a:srgbClr val="477367"/>
      </a:accent3>
      <a:accent4>
        <a:srgbClr val="734761"/>
      </a:accent4>
      <a:accent5>
        <a:srgbClr val="769DA3"/>
      </a:accent5>
      <a:accent6>
        <a:srgbClr val="8A806E"/>
      </a:accent6>
      <a:hlink>
        <a:srgbClr val="8A714A"/>
      </a:hlink>
      <a:folHlink>
        <a:srgbClr val="B0966B"/>
      </a:folHlink>
    </a:clrScheme>
    <a:fontScheme name="Custom 2">
      <a:majorFont>
        <a:latin typeface="Georgia"/>
        <a:ea typeface=""/>
        <a:cs typeface=""/>
      </a:majorFont>
      <a:minorFont>
        <a:latin typeface="Georgia"/>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New PC">
      <a:majorFont>
        <a:latin typeface="Georgi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NJPC 2015">
      <a:majorFont>
        <a:latin typeface="Georgia"/>
        <a:ea typeface=""/>
        <a:cs typeface=""/>
      </a:majorFont>
      <a:minorFont>
        <a:latin typeface="Calibri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 Sept 2015.potx [Last saved by user]" id="{05A0779B-6B4A-4FB5-AF38-380C9E86D1DC}" vid="{9EDD7FE6-55FD-4C46-8B44-3BEC13B57376}"/>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578</TotalTime>
  <Words>3684</Words>
  <Application>Microsoft Office PowerPoint</Application>
  <PresentationFormat>Widescreen</PresentationFormat>
  <Paragraphs>519</Paragraphs>
  <Slides>31</Slides>
  <Notes>7</Notes>
  <HiddenSlides>0</HiddenSlides>
  <MMClips>0</MMClips>
  <ScaleCrop>false</ScaleCrop>
  <HeadingPairs>
    <vt:vector size="8" baseType="variant">
      <vt:variant>
        <vt:lpstr>Fonts Used</vt:lpstr>
      </vt:variant>
      <vt:variant>
        <vt:i4>8</vt:i4>
      </vt:variant>
      <vt:variant>
        <vt:lpstr>Theme</vt:lpstr>
      </vt:variant>
      <vt:variant>
        <vt:i4>4</vt:i4>
      </vt:variant>
      <vt:variant>
        <vt:lpstr>Embedded OLE Servers</vt:lpstr>
      </vt:variant>
      <vt:variant>
        <vt:i4>2</vt:i4>
      </vt:variant>
      <vt:variant>
        <vt:lpstr>Slide Titles</vt:lpstr>
      </vt:variant>
      <vt:variant>
        <vt:i4>31</vt:i4>
      </vt:variant>
    </vt:vector>
  </HeadingPairs>
  <TitlesOfParts>
    <vt:vector size="45" baseType="lpstr">
      <vt:lpstr>Arial</vt:lpstr>
      <vt:lpstr>Calibri</vt:lpstr>
      <vt:lpstr>Calibri Light</vt:lpstr>
      <vt:lpstr>FreightSans Pro Book</vt:lpstr>
      <vt:lpstr>Georgia</vt:lpstr>
      <vt:lpstr>Gill Sans MT</vt:lpstr>
      <vt:lpstr>Verdana</vt:lpstr>
      <vt:lpstr>Wingdings</vt:lpstr>
      <vt:lpstr>1_Office Theme</vt:lpstr>
      <vt:lpstr>Office Theme</vt:lpstr>
      <vt:lpstr>Office Theme</vt:lpstr>
      <vt:lpstr>Office Theme</vt:lpstr>
      <vt:lpstr>Chart</vt:lpstr>
      <vt:lpstr>Worksheet</vt:lpstr>
      <vt:lpstr>Advocacy Toolkit</vt:lpstr>
      <vt:lpstr>Roadmap</vt:lpstr>
      <vt:lpstr>How does advocacy work?</vt:lpstr>
      <vt:lpstr>Members of Congress want to hear from you </vt:lpstr>
      <vt:lpstr>Roadmap</vt:lpstr>
      <vt:lpstr>How does a bill become a law?</vt:lpstr>
      <vt:lpstr>Federal Rulemaking Process</vt:lpstr>
      <vt:lpstr>Different processes for passing legislation, regulation, but same force of law</vt:lpstr>
      <vt:lpstr>PowerPoint Presentation</vt:lpstr>
      <vt:lpstr>PowerPoint Presentation</vt:lpstr>
      <vt:lpstr>PowerPoint Presentation</vt:lpstr>
      <vt:lpstr>Roadmap</vt:lpstr>
      <vt:lpstr>PowerPoint Presentation</vt:lpstr>
      <vt:lpstr>PowerPoint Presentation</vt:lpstr>
      <vt:lpstr>Attributes of Digital Content that Spreads in Washington</vt:lpstr>
      <vt:lpstr>Roadmap</vt:lpstr>
      <vt:lpstr>Prepping for a face-to-face meeting with a Member of Congress</vt:lpstr>
      <vt:lpstr>PowerPoint Presentation</vt:lpstr>
      <vt:lpstr>After a face-to-face meeting with a Member of Congress</vt:lpstr>
      <vt:lpstr>Roadmap</vt:lpstr>
      <vt:lpstr>PowerPoint Presentation</vt:lpstr>
      <vt:lpstr>Roadmap</vt:lpstr>
      <vt:lpstr>PowerPoint Presentation</vt:lpstr>
      <vt:lpstr>Roadmap</vt:lpstr>
      <vt:lpstr>PowerPoint Presentation</vt:lpstr>
      <vt:lpstr>Roadmap</vt:lpstr>
      <vt:lpstr>PowerPoint Presentation</vt:lpstr>
      <vt:lpstr>Roadmap</vt:lpstr>
      <vt:lpstr>The purpose of government affairs committees </vt:lpstr>
      <vt:lpstr>Roadmap</vt:lpstr>
      <vt:lpstr>What are contract lobbyists?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Advocacy Toolkit</dc:title>
  <dc:creator>Dominique Fortune</dc:creator>
  <cp:lastModifiedBy>Angela Hartmann</cp:lastModifiedBy>
  <cp:revision>31</cp:revision>
  <dcterms:created xsi:type="dcterms:W3CDTF">2019-10-11T14:15:09Z</dcterms:created>
  <dcterms:modified xsi:type="dcterms:W3CDTF">2021-05-21T19:58:25Z</dcterms:modified>
</cp:coreProperties>
</file>